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4168" r:id="rId2"/>
    <p:sldMasterId id="2147484180" r:id="rId3"/>
    <p:sldMasterId id="2147484192" r:id="rId4"/>
  </p:sldMasterIdLst>
  <p:notesMasterIdLst>
    <p:notesMasterId r:id="rId77"/>
  </p:notesMasterIdLst>
  <p:sldIdLst>
    <p:sldId id="298" r:id="rId5"/>
    <p:sldId id="678" r:id="rId6"/>
    <p:sldId id="693" r:id="rId7"/>
    <p:sldId id="691" r:id="rId8"/>
    <p:sldId id="692" r:id="rId9"/>
    <p:sldId id="672" r:id="rId10"/>
    <p:sldId id="679" r:id="rId11"/>
    <p:sldId id="680" r:id="rId12"/>
    <p:sldId id="695" r:id="rId13"/>
    <p:sldId id="704" r:id="rId14"/>
    <p:sldId id="705" r:id="rId15"/>
    <p:sldId id="706" r:id="rId16"/>
    <p:sldId id="707" r:id="rId17"/>
    <p:sldId id="673" r:id="rId18"/>
    <p:sldId id="674" r:id="rId19"/>
    <p:sldId id="703" r:id="rId20"/>
    <p:sldId id="635" r:id="rId21"/>
    <p:sldId id="636" r:id="rId22"/>
    <p:sldId id="637" r:id="rId23"/>
    <p:sldId id="638" r:id="rId24"/>
    <p:sldId id="639" r:id="rId25"/>
    <p:sldId id="696" r:id="rId26"/>
    <p:sldId id="697" r:id="rId27"/>
    <p:sldId id="698" r:id="rId28"/>
    <p:sldId id="708" r:id="rId29"/>
    <p:sldId id="642" r:id="rId30"/>
    <p:sldId id="643" r:id="rId31"/>
    <p:sldId id="699" r:id="rId32"/>
    <p:sldId id="700" r:id="rId33"/>
    <p:sldId id="701" r:id="rId34"/>
    <p:sldId id="715" r:id="rId35"/>
    <p:sldId id="710" r:id="rId36"/>
    <p:sldId id="709" r:id="rId37"/>
    <p:sldId id="676" r:id="rId38"/>
    <p:sldId id="717" r:id="rId39"/>
    <p:sldId id="718" r:id="rId40"/>
    <p:sldId id="719" r:id="rId41"/>
    <p:sldId id="722" r:id="rId42"/>
    <p:sldId id="723" r:id="rId43"/>
    <p:sldId id="724" r:id="rId44"/>
    <p:sldId id="644" r:id="rId45"/>
    <p:sldId id="683" r:id="rId46"/>
    <p:sldId id="684" r:id="rId47"/>
    <p:sldId id="725" r:id="rId48"/>
    <p:sldId id="685" r:id="rId49"/>
    <p:sldId id="686" r:id="rId50"/>
    <p:sldId id="687" r:id="rId51"/>
    <p:sldId id="688" r:id="rId52"/>
    <p:sldId id="645" r:id="rId53"/>
    <p:sldId id="646" r:id="rId54"/>
    <p:sldId id="647" r:id="rId55"/>
    <p:sldId id="682" r:id="rId56"/>
    <p:sldId id="654" r:id="rId57"/>
    <p:sldId id="656" r:id="rId58"/>
    <p:sldId id="657" r:id="rId59"/>
    <p:sldId id="658" r:id="rId60"/>
    <p:sldId id="659" r:id="rId61"/>
    <p:sldId id="660" r:id="rId62"/>
    <p:sldId id="661" r:id="rId63"/>
    <p:sldId id="662" r:id="rId64"/>
    <p:sldId id="663" r:id="rId65"/>
    <p:sldId id="711" r:id="rId66"/>
    <p:sldId id="664" r:id="rId67"/>
    <p:sldId id="665" r:id="rId68"/>
    <p:sldId id="666" r:id="rId69"/>
    <p:sldId id="668" r:id="rId70"/>
    <p:sldId id="669" r:id="rId71"/>
    <p:sldId id="721" r:id="rId72"/>
    <p:sldId id="712" r:id="rId73"/>
    <p:sldId id="714" r:id="rId74"/>
    <p:sldId id="716" r:id="rId75"/>
    <p:sldId id="713"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F89"/>
    <a:srgbClr val="D09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718" autoAdjust="0"/>
  </p:normalViewPr>
  <p:slideViewPr>
    <p:cSldViewPr>
      <p:cViewPr>
        <p:scale>
          <a:sx n="64" d="100"/>
          <a:sy n="64" d="100"/>
        </p:scale>
        <p:origin x="-252" y="-198"/>
      </p:cViewPr>
      <p:guideLst>
        <p:guide orient="horz" pos="2160"/>
        <p:guide pos="2880"/>
      </p:guideLst>
    </p:cSldViewPr>
  </p:slideViewPr>
  <p:outlineViewPr>
    <p:cViewPr>
      <p:scale>
        <a:sx n="33" d="100"/>
        <a:sy n="33" d="100"/>
      </p:scale>
      <p:origin x="0" y="210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C16677F-169A-424A-A36C-8DF3DE196511}" type="datetimeFigureOut">
              <a:rPr lang="en-US"/>
              <a:pPr>
                <a:defRPr/>
              </a:pPr>
              <a:t>5/6/2012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598FB9-BED4-49D6-B4A7-416E3B6911E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round/>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349D16-6932-4116-8409-7E1716DFEFD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045A446-6B8B-41C8-BCB7-D4F0DE06B611}" type="slidenum">
              <a:rPr lang="en-US">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EBBCD81-5B24-40D4-8A12-D0CB86930E56}" type="slidenum">
              <a:rPr lang="en-US">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2A2267E-CEF7-4A89-8D26-5BD26B73F5DF}"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141F0A6-5D13-4A6C-99F3-85E01A50191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980E41F-00E8-43B1-8BBE-CA626F2F2CFE}"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08520-FB7B-4F53-8AF2-574C1177C3B6}"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070ECD1-038D-48ED-8934-79BA1FA8FD6F}" type="slidenum">
              <a:rPr lang="en-US">
                <a:solidFill>
                  <a:prstClr val="black"/>
                </a:solidFill>
              </a:rPr>
              <a:pPr>
                <a:def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141A808-AC93-4265-98F0-CA6B9D2B85FE}" type="slidenum">
              <a:rPr lang="en-US">
                <a:solidFill>
                  <a:prstClr val="black"/>
                </a:solidFill>
              </a:rPr>
              <a:pPr>
                <a:def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9130578-6BD4-4B54-98B8-4CF25BCC68EA}" type="slidenum">
              <a:rPr lang="en-US">
                <a:solidFill>
                  <a:prstClr val="black"/>
                </a:solidFill>
              </a:rPr>
              <a:pPr>
                <a:def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D0D2B0-680E-4582-82C8-7893F4CD7C11}" type="slidenum">
              <a:rPr lang="en-US">
                <a:solidFill>
                  <a:prstClr val="black"/>
                </a:solidFill>
              </a:rPr>
              <a:pPr>
                <a:def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A9DC468-B9C5-4550-9C17-200802F2BB25}"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68F23A-99BA-4EA7-A26E-FB78F054747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83E10E-DD18-4EBD-A480-B9BD9E6F38AC}" type="slidenum">
              <a:rPr lang="en-US">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A3CD56-8D9A-42C3-BDB8-D196A7834BA8}"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p:txBody>
          <a:bodyPr/>
          <a:lstStyle/>
          <a:p>
            <a:pPr>
              <a:defRPr/>
            </a:pPr>
            <a:fld id="{8B34C679-FEC3-4788-9BF7-F7F6712AA91B}" type="slidenum">
              <a:rPr lang="en-US">
                <a:solidFill>
                  <a:prstClr val="black"/>
                </a:solidFill>
              </a:rPr>
              <a:pPr>
                <a:def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p:txBody>
          <a:bodyPr/>
          <a:lstStyle/>
          <a:p>
            <a:pPr>
              <a:defRPr/>
            </a:pPr>
            <a:fld id="{D17CD54C-F072-4F4C-84C1-4668CDED7E84}" type="slidenum">
              <a:rPr lang="en-US">
                <a:solidFill>
                  <a:prstClr val="black"/>
                </a:solidFill>
              </a:rPr>
              <a:pPr>
                <a:def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p:txBody>
          <a:bodyPr/>
          <a:lstStyle/>
          <a:p>
            <a:pPr>
              <a:defRPr/>
            </a:pPr>
            <a:fld id="{C7A96489-7624-41EB-AA1A-A6F14B07688E}" type="slidenum">
              <a:rPr lang="en-US">
                <a:solidFill>
                  <a:prstClr val="black"/>
                </a:solidFill>
              </a:rPr>
              <a:pPr>
                <a:def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p:txBody>
          <a:bodyPr/>
          <a:lstStyle/>
          <a:p>
            <a:pPr>
              <a:defRPr/>
            </a:pPr>
            <a:fld id="{3010E71F-BBDE-41C3-9506-ABB1A5A267A1}" type="slidenum">
              <a:rPr lang="en-US">
                <a:solidFill>
                  <a:prstClr val="black"/>
                </a:solidFill>
              </a:rPr>
              <a:pPr>
                <a:def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p:txBody>
          <a:bodyPr/>
          <a:lstStyle/>
          <a:p>
            <a:pPr>
              <a:defRPr/>
            </a:pPr>
            <a:fld id="{C5E58FFA-EE58-4B0D-9585-5A279A6C7EE9}" type="slidenum">
              <a:rPr lang="en-US">
                <a:solidFill>
                  <a:prstClr val="black"/>
                </a:solidFill>
              </a:rPr>
              <a:pPr>
                <a:def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p:txBody>
          <a:bodyPr/>
          <a:lstStyle/>
          <a:p>
            <a:pPr>
              <a:defRPr/>
            </a:pPr>
            <a:fld id="{ADA2DF07-9B04-4950-8001-AABBB365B759}" type="slidenum">
              <a:rPr lang="en-US">
                <a:solidFill>
                  <a:prstClr val="black"/>
                </a:solidFill>
              </a:rPr>
              <a:pPr>
                <a:def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2E5DF7-F888-478E-BF0A-80FA6BA5C067}" type="slidenum">
              <a:rPr lang="en-US">
                <a:solidFill>
                  <a:prstClr val="black"/>
                </a:solidFill>
              </a:rPr>
              <a:pPr>
                <a:defRPr/>
              </a:pPr>
              <a:t>49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75BE83C-88AD-4142-A109-04CE9E8D123E}"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5C5D4D-19AA-4ECA-9FD5-589BECCDCDEF}" type="slidenum">
              <a:rPr lang="en-US">
                <a:solidFill>
                  <a:prstClr val="black"/>
                </a:solidFill>
              </a:rPr>
              <a:pPr>
                <a:defRPr/>
              </a:pPr>
              <a:t>50</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884E71-79D6-4F88-9E0E-A5EF2C143552}" type="slidenum">
              <a:rPr lang="en-US">
                <a:solidFill>
                  <a:prstClr val="black"/>
                </a:solidFill>
              </a:rPr>
              <a:pPr>
                <a:defRPr/>
              </a:pPr>
              <a:t>51</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45B498-1ECA-4F9E-8702-3FCD94DB8369}"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p:txBody>
          <a:bodyPr/>
          <a:lstStyle/>
          <a:p>
            <a:pPr>
              <a:defRPr/>
            </a:pPr>
            <a:fld id="{9700DB31-F8EC-4905-A072-CE7C833E3DF1}" type="slidenum">
              <a:rPr lang="en-US">
                <a:solidFill>
                  <a:prstClr val="black"/>
                </a:solidFill>
              </a:rPr>
              <a:pPr>
                <a:def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p:txBody>
          <a:bodyPr/>
          <a:lstStyle/>
          <a:p>
            <a:pPr>
              <a:defRPr/>
            </a:pPr>
            <a:fld id="{15032C63-43A5-4892-86CC-209C57E37706}" type="slidenum">
              <a:rPr lang="en-US">
                <a:solidFill>
                  <a:prstClr val="black"/>
                </a:solidFill>
              </a:rPr>
              <a:pPr>
                <a:defRPr/>
              </a:pPr>
              <a:t>56</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p:txBody>
          <a:bodyPr/>
          <a:lstStyle/>
          <a:p>
            <a:pPr>
              <a:defRPr/>
            </a:pPr>
            <a:fld id="{2AEAA79C-65BC-40AC-9EF9-601F277E0D34}" type="slidenum">
              <a:rPr lang="en-US">
                <a:solidFill>
                  <a:prstClr val="black"/>
                </a:solidFill>
              </a:rPr>
              <a:pPr>
                <a:defRPr/>
              </a:pPr>
              <a:t>57</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p:txBody>
          <a:bodyPr/>
          <a:lstStyle/>
          <a:p>
            <a:pPr>
              <a:defRPr/>
            </a:pPr>
            <a:fld id="{839FE89E-B4CC-403B-B7B9-662A23B21D0A}" type="slidenum">
              <a:rPr lang="en-US">
                <a:solidFill>
                  <a:prstClr val="black"/>
                </a:solidFill>
              </a:rPr>
              <a:pPr>
                <a:defRPr/>
              </a:pPr>
              <a:t>58</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p:txBody>
          <a:bodyPr/>
          <a:lstStyle/>
          <a:p>
            <a:pPr>
              <a:defRPr/>
            </a:pPr>
            <a:fld id="{156ED348-8A0A-484D-A621-91BD46719A3E}" type="slidenum">
              <a:rPr lang="en-US">
                <a:solidFill>
                  <a:prstClr val="black"/>
                </a:solidFill>
              </a:rPr>
              <a:pPr>
                <a:defRPr/>
              </a:pPr>
              <a:t>59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p:txBody>
          <a:bodyPr/>
          <a:lstStyle/>
          <a:p>
            <a:pPr>
              <a:defRPr/>
            </a:pPr>
            <a:fld id="{74C39EF8-28E9-4A51-8885-2DFDC480422F}" type="slidenum">
              <a:rPr lang="en-US">
                <a:solidFill>
                  <a:prstClr val="black"/>
                </a:solidFill>
              </a:rPr>
              <a:pPr>
                <a:defRPr/>
              </a:pPr>
              <a:t>60</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p:txBody>
          <a:bodyPr/>
          <a:lstStyle/>
          <a:p>
            <a:pPr>
              <a:defRPr/>
            </a:pPr>
            <a:fld id="{DBA33F90-8508-49F3-A993-FB4C1640DA91}" type="slidenum">
              <a:rPr lang="en-US">
                <a:solidFill>
                  <a:prstClr val="black"/>
                </a:solidFill>
              </a:rPr>
              <a:pPr>
                <a:defRPr/>
              </a:pPr>
              <a:t>61</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29FACE65-E330-4367-B34E-6B7F012726BD}" type="slidenum">
              <a:rPr lang="en-US">
                <a:solidFill>
                  <a:prstClr val="black"/>
                </a:solidFill>
              </a:rPr>
              <a:pPr/>
              <a:t>62</a:t>
            </a:fld>
            <a:endParaRPr lang="en-US">
              <a:solidFill>
                <a:prstClr val="black"/>
              </a:solidFill>
            </a:endParaRPr>
          </a:p>
        </p:txBody>
      </p:sp>
      <p:sp>
        <p:nvSpPr>
          <p:cNvPr id="157699" name="Rectangle 1026"/>
          <p:cNvSpPr>
            <a:spLocks noGrp="1" noRot="1" noChangeAspect="1" noChangeArrowheads="1" noTextEdit="1"/>
          </p:cNvSpPr>
          <p:nvPr>
            <p:ph type="sldImg"/>
          </p:nvPr>
        </p:nvSpPr>
        <p:spPr>
          <a:ln/>
        </p:spPr>
      </p:sp>
      <p:sp>
        <p:nvSpPr>
          <p:cNvPr id="15770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99454B4-EBBC-4148-B2EC-35F375771050}" type="slidenum">
              <a:rPr lang="en-US">
                <a:solidFill>
                  <a:prstClr val="black"/>
                </a:solidFill>
              </a:rPr>
              <a:pPr>
                <a:defRPr/>
              </a:pPr>
              <a:t>63</a:t>
            </a:fld>
            <a:endParaRPr lang="en-US"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52CA15-5502-4F02-8DC5-B9E6EABECED2}" type="slidenum">
              <a:rPr lang="en-US">
                <a:solidFill>
                  <a:prstClr val="black"/>
                </a:solidFill>
              </a:rPr>
              <a:pPr>
                <a:defRPr/>
              </a:pPr>
              <a:t>64</a:t>
            </a:fld>
            <a:endParaRPr lang="en-US" dirty="0">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84D7272-F008-4420-90B7-6531F2A52C75}" type="slidenum">
              <a:rPr lang="en-US">
                <a:solidFill>
                  <a:prstClr val="black"/>
                </a:solidFill>
              </a:rPr>
              <a:pPr>
                <a:defRPr/>
              </a:pPr>
              <a:t>65</a:t>
            </a:fld>
            <a:endParaRPr lang="en-US" dirty="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19A47F9-271A-4C6D-B768-85B3F47C3C0D}" type="slidenum">
              <a:rPr lang="en-US">
                <a:solidFill>
                  <a:prstClr val="black"/>
                </a:solidFill>
              </a:rPr>
              <a:pPr>
                <a:defRPr/>
              </a:pPr>
              <a:t>66</a:t>
            </a:fld>
            <a:endParaRPr lang="en-US" dirty="0">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F8A54A-6F19-4266-8CD0-CC2566805FB6}" type="slidenum">
              <a:rPr lang="en-US">
                <a:solidFill>
                  <a:prstClr val="black"/>
                </a:solidFill>
              </a:rPr>
              <a:pPr>
                <a:defRPr/>
              </a:pPr>
              <a:t>67</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72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598FB9-BED4-49D6-B4A7-416E3B6911E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BD33570-A2A0-4FC8-BE4B-8B7C291E22E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726BD38-8199-4119-93F1-71A696EE1E5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4ACD6BC-B046-4C75-990B-6433F34CE9B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D8DA593-156B-471A-92F0-091F21A0F784}"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580536-5031-4EA7-9C91-637B5C245A7C}"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066DD3-6B94-48C2-913F-256C1A06EA5F}"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02A88B1-88A2-42A7-BF5A-CBEF6AF0176B}"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11F0977-F7A3-4C41-B5C6-664D2AFB95FE}"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F453BFC-9F26-409D-9DF2-DF4D8450B52D}"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A6D6A4-2600-4968-BCF2-5E3898363A84}"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E54D7-FA27-4640-9259-3E8897DDB7EC}"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4DA22B0-ED24-4EFD-8402-F1E31E8F06BB}"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914C2C7-EBD5-4E87-A864-BB01B16AC7D9}"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A73027-4AC9-4B83-999F-79AE98AD988C}"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743CA10-E836-4920-9447-0D95E0701ABA}"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BD33570-A2A0-4FC8-BE4B-8B7C291E22E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4DA22B0-ED24-4EFD-8402-F1E31E8F06BB}"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3FE55C8-93D1-49EB-9F72-5624B3420DC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FF604B6-8763-403E-A2EE-C8B0D0FC3D1B}"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DADA63A7-3637-4637-8152-8E80EABE835F}"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0BD47B0F-A04E-4F2D-90D4-85957CA5E88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521BD025-14A9-43B5-8114-BF6BDC364C8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3FE55C8-93D1-49EB-9F72-5624B3420DC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1468D31-5EED-4A70-87E3-F5C09726DD81}"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D0C22FA8-9400-41E7-8307-DB113D6792AD}"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726BD38-8199-4119-93F1-71A696EE1E54}"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4ACD6BC-B046-4C75-990B-6433F34CE9B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rrowheads="1"/>
          </p:cNvPicPr>
          <p:nvPr userDrawn="1"/>
        </p:nvPicPr>
        <p:blipFill>
          <a:blip r:embed="rId2" cstate="print"/>
          <a:srcRect/>
          <a:stretch>
            <a:fillRect/>
          </a:stretch>
        </p:blipFill>
        <p:spPr bwMode="auto">
          <a:xfrm>
            <a:off x="4425950" y="763588"/>
            <a:ext cx="3695700" cy="3416300"/>
          </a:xfrm>
          <a:prstGeom prst="rect">
            <a:avLst/>
          </a:prstGeom>
          <a:noFill/>
          <a:ln w="12700">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p:cNvPicPr>
            <a:picLocks noChangeArrowheads="1"/>
          </p:cNvPicPr>
          <p:nvPr userDrawn="1"/>
        </p:nvPicPr>
        <p:blipFill>
          <a:blip r:embed="rId2" cstate="print"/>
          <a:srcRect/>
          <a:stretch>
            <a:fillRect/>
          </a:stretch>
        </p:blipFill>
        <p:spPr bwMode="auto">
          <a:xfrm>
            <a:off x="4425950" y="763588"/>
            <a:ext cx="3695700" cy="3416300"/>
          </a:xfrm>
          <a:prstGeom prst="rect">
            <a:avLst/>
          </a:prstGeom>
          <a:noFill/>
          <a:ln w="12700">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
          <p:cNvPicPr>
            <a:picLocks noChangeArrowheads="1"/>
          </p:cNvPicPr>
          <p:nvPr userDrawn="1"/>
        </p:nvPicPr>
        <p:blipFill>
          <a:blip r:embed="rId2" cstate="print"/>
          <a:srcRect/>
          <a:stretch>
            <a:fillRect/>
          </a:stretch>
        </p:blipFill>
        <p:spPr bwMode="auto">
          <a:xfrm>
            <a:off x="4425950" y="763588"/>
            <a:ext cx="3695700" cy="3416300"/>
          </a:xfrm>
          <a:prstGeom prst="rect">
            <a:avLst/>
          </a:prstGeom>
          <a:noFill/>
          <a:ln w="12700">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5029200"/>
            <a:ext cx="4191000" cy="144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5029200"/>
            <a:ext cx="4191000" cy="144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p:cNvPicPr>
            <a:picLocks noChangeArrowheads="1"/>
          </p:cNvPicPr>
          <p:nvPr userDrawn="1"/>
        </p:nvPicPr>
        <p:blipFill>
          <a:blip r:embed="rId2" cstate="print"/>
          <a:srcRect/>
          <a:stretch>
            <a:fillRect/>
          </a:stretch>
        </p:blipFill>
        <p:spPr bwMode="auto">
          <a:xfrm>
            <a:off x="4425950" y="763588"/>
            <a:ext cx="3695700" cy="3416300"/>
          </a:xfrm>
          <a:prstGeom prst="rect">
            <a:avLst/>
          </a:prstGeom>
          <a:noFill/>
          <a:ln w="12700">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
          <p:cNvPicPr>
            <a:picLocks noChangeArrowheads="1"/>
          </p:cNvPicPr>
          <p:nvPr userDrawn="1"/>
        </p:nvPicPr>
        <p:blipFill>
          <a:blip r:embed="rId2" cstate="print"/>
          <a:srcRect/>
          <a:stretch>
            <a:fillRect/>
          </a:stretch>
        </p:blipFill>
        <p:spPr bwMode="auto">
          <a:xfrm>
            <a:off x="4425950" y="763588"/>
            <a:ext cx="3695700" cy="3416300"/>
          </a:xfrm>
          <a:prstGeom prst="rect">
            <a:avLst/>
          </a:prstGeom>
          <a:noFill/>
          <a:ln w="12700">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FF604B6-8763-403E-A2EE-C8B0D0FC3D1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DADA63A7-3637-4637-8152-8E80EABE835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0BD47B0F-A04E-4F2D-90D4-85957CA5E88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521BD025-14A9-43B5-8114-BF6BDC364C8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1468D31-5EED-4A70-87E3-F5C09726DD8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D0C22FA8-9400-41E7-8307-DB113D6792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7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a:defRPr/>
            </a:pPr>
            <a:endParaRPr lang="en-US"/>
          </a:p>
        </p:txBody>
      </p:sp>
      <p:sp>
        <p:nvSpPr>
          <p:cNvPr id="257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257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9AA66CD1-156D-4F35-96D9-900AE1A9D43F}" type="slidenum">
              <a:rPr lang="en-US"/>
              <a:pPr>
                <a:defRPr/>
              </a:pPr>
              <a:t>‹#›</a:t>
            </a:fld>
            <a:endParaRPr lang="en-US" dirty="0"/>
          </a:p>
        </p:txBody>
      </p:sp>
      <p:pic>
        <p:nvPicPr>
          <p:cNvPr id="1031" name="Content Placeholder 3" descr="map great adventure background copy.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txBox="1">
            <a:spLocks noChangeArrowheads="1"/>
          </p:cNvSpPr>
          <p:nvPr userDrawn="1"/>
        </p:nvSpPr>
        <p:spPr>
          <a:xfrm>
            <a:off x="0" y="0"/>
            <a:ext cx="9144000" cy="6553200"/>
          </a:xfrm>
          <a:prstGeom prst="rect">
            <a:avLst/>
          </a:prstGeom>
          <a:solidFill>
            <a:schemeClr val="tx1">
              <a:alpha val="39999"/>
            </a:schemeClr>
          </a:solidFill>
          <a:ln/>
        </p:spPr>
        <p:txBody>
          <a:bodyPr/>
          <a:lstStyle/>
          <a:p>
            <a:pPr marL="293688" indent="-36513">
              <a:spcBef>
                <a:spcPct val="20000"/>
              </a:spcBef>
              <a:defRPr/>
            </a:pPr>
            <a:endParaRPr lang="en-US" sz="4400" b="1" kern="0" dirty="0">
              <a:solidFill>
                <a:schemeClr val="bg1"/>
              </a:solidFill>
              <a:latin typeface="+mn-lt"/>
              <a:cs typeface="+mn-cs"/>
            </a:endParaRPr>
          </a:p>
          <a:p>
            <a:pPr marL="293688" indent="-36513">
              <a:spcBef>
                <a:spcPct val="20000"/>
              </a:spcBef>
              <a:defRPr/>
            </a:pPr>
            <a:r>
              <a:rPr lang="en-US" sz="3200" b="1" kern="0" dirty="0">
                <a:solidFill>
                  <a:schemeClr val="bg1"/>
                </a:solidFill>
                <a:latin typeface="+mn-lt"/>
                <a:cs typeface="+mn-cs"/>
              </a:rPr>
              <a:t> </a:t>
            </a:r>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196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D5D1F1-7A50-4E8E-ABDB-737516050B8D}" type="slidenum">
              <a:rPr lang="en-US" smtClean="0">
                <a:solidFill>
                  <a:srgbClr val="000000"/>
                </a:solidFill>
                <a:latin typeface="Arial" pitchFamily="34" charset="0"/>
                <a:ea typeface="MS PGothic" pitchFamily="34" charset="-128"/>
                <a:cs typeface="+mn-cs"/>
              </a:rPr>
              <a:pPr/>
              <a:t>‹#›</a:t>
            </a:fld>
            <a:endParaRPr lang="en-US" smtClean="0">
              <a:solidFill>
                <a:srgbClr val="000000"/>
              </a:solidFill>
              <a:latin typeface="Arial" pitchFamily="34" charset="0"/>
              <a:ea typeface="MS PGothic" pitchFamily="34" charset="-128"/>
              <a:cs typeface="+mn-cs"/>
            </a:endParaRPr>
          </a:p>
        </p:txBody>
      </p:sp>
      <p:pic>
        <p:nvPicPr>
          <p:cNvPr id="8" name="Picture 7" descr="Follow Jesus copy.jpg"/>
          <p:cNvPicPr>
            <a:picLocks noChangeAspect="1"/>
          </p:cNvPicPr>
          <p:nvPr userDrawn="1"/>
        </p:nvPicPr>
        <p:blipFill>
          <a:blip r:embed="rId13" cstate="print"/>
          <a:stretch>
            <a:fillRect/>
          </a:stretch>
        </p:blipFill>
        <p:spPr>
          <a:xfrm>
            <a:off x="3166" y="0"/>
            <a:ext cx="9137668" cy="6858000"/>
          </a:xfrm>
          <a:prstGeom prst="rect">
            <a:avLst/>
          </a:prstGeom>
        </p:spPr>
      </p:pic>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7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a:defRPr/>
            </a:pPr>
            <a:endParaRPr lang="en-US"/>
          </a:p>
        </p:txBody>
      </p:sp>
      <p:sp>
        <p:nvSpPr>
          <p:cNvPr id="257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257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9AA66CD1-156D-4F35-96D9-900AE1A9D43F}" type="slidenum">
              <a:rPr lang="en-US"/>
              <a:pPr>
                <a:defRPr/>
              </a:pPr>
              <a:t>‹#›</a:t>
            </a:fld>
            <a:endParaRPr lang="en-US" dirty="0"/>
          </a:p>
        </p:txBody>
      </p:sp>
      <p:pic>
        <p:nvPicPr>
          <p:cNvPr id="1031" name="Content Placeholder 3" descr="map great adventure background copy.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txBox="1">
            <a:spLocks noChangeArrowheads="1"/>
          </p:cNvSpPr>
          <p:nvPr userDrawn="1"/>
        </p:nvSpPr>
        <p:spPr>
          <a:xfrm>
            <a:off x="0" y="0"/>
            <a:ext cx="9144000" cy="6553200"/>
          </a:xfrm>
          <a:prstGeom prst="rect">
            <a:avLst/>
          </a:prstGeom>
          <a:solidFill>
            <a:schemeClr val="tx1">
              <a:alpha val="39999"/>
            </a:schemeClr>
          </a:solidFill>
          <a:ln/>
        </p:spPr>
        <p:txBody>
          <a:bodyPr/>
          <a:lstStyle/>
          <a:p>
            <a:pPr marL="293688" indent="-36513">
              <a:spcBef>
                <a:spcPct val="20000"/>
              </a:spcBef>
              <a:defRPr/>
            </a:pPr>
            <a:endParaRPr lang="en-US" sz="4400" b="1" kern="0" dirty="0">
              <a:solidFill>
                <a:srgbClr val="FFFFFF"/>
              </a:solidFill>
              <a:latin typeface="Arial"/>
            </a:endParaRPr>
          </a:p>
          <a:p>
            <a:pPr marL="293688" indent="-36513">
              <a:spcBef>
                <a:spcPct val="20000"/>
              </a:spcBef>
              <a:defRPr/>
            </a:pPr>
            <a:r>
              <a:rPr lang="en-US" sz="3200" b="1" kern="0" dirty="0">
                <a:solidFill>
                  <a:srgbClr val="FFFFFF"/>
                </a:solidFill>
                <a:latin typeface="Arial"/>
              </a:rPr>
              <a:t> </a:t>
            </a:r>
          </a:p>
        </p:txBody>
      </p:sp>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4000" b="-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464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5029200"/>
            <a:ext cx="8534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userDrawn="1"/>
        </p:nvSpPr>
        <p:spPr bwMode="auto">
          <a:xfrm rot="-5400000">
            <a:off x="-3260725" y="3260725"/>
            <a:ext cx="6858000" cy="336550"/>
          </a:xfrm>
          <a:prstGeom prst="rect">
            <a:avLst/>
          </a:prstGeom>
          <a:noFill/>
          <a:ln w="9525">
            <a:noFill/>
            <a:miter lim="800000"/>
            <a:headEnd/>
            <a:tailEnd/>
          </a:ln>
          <a:effectLst/>
        </p:spPr>
        <p:txBody>
          <a:bodyPr>
            <a:spAutoFit/>
          </a:bodyPr>
          <a:lstStyle/>
          <a:p>
            <a:pPr>
              <a:spcBef>
                <a:spcPct val="50000"/>
              </a:spcBef>
              <a:defRPr/>
            </a:pPr>
            <a:r>
              <a:rPr lang="en-US" sz="1600" dirty="0">
                <a:solidFill>
                  <a:srgbClr val="FFFFFF"/>
                </a:solidFill>
                <a:effectLst>
                  <a:outerShdw blurRad="38100" dist="38100" dir="2700000" algn="tl">
                    <a:srgbClr val="C0C0C0"/>
                  </a:outerShdw>
                </a:effectLst>
                <a:latin typeface="Times New Roman" pitchFamily="18" charset="0"/>
                <a:cs typeface="+mn-cs"/>
              </a:rPr>
              <a:t>© 2011 Brett Peterson</a:t>
            </a:r>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imes New Roman" pitchFamily="18" charset="0"/>
        </a:defRPr>
      </a:lvl2pPr>
      <a:lvl3pPr algn="ctr" rtl="0" eaLnBrk="0" fontAlgn="base" hangingPunct="0">
        <a:spcBef>
          <a:spcPct val="0"/>
        </a:spcBef>
        <a:spcAft>
          <a:spcPct val="0"/>
        </a:spcAft>
        <a:defRPr sz="2400">
          <a:solidFill>
            <a:schemeClr val="bg1"/>
          </a:solidFill>
          <a:latin typeface="Times New Roman" pitchFamily="18" charset="0"/>
        </a:defRPr>
      </a:lvl3pPr>
      <a:lvl4pPr algn="ctr" rtl="0" eaLnBrk="0" fontAlgn="base" hangingPunct="0">
        <a:spcBef>
          <a:spcPct val="0"/>
        </a:spcBef>
        <a:spcAft>
          <a:spcPct val="0"/>
        </a:spcAft>
        <a:defRPr sz="2400">
          <a:solidFill>
            <a:schemeClr val="bg1"/>
          </a:solidFill>
          <a:latin typeface="Times New Roman" pitchFamily="18" charset="0"/>
        </a:defRPr>
      </a:lvl4pPr>
      <a:lvl5pPr algn="ctr" rtl="0" eaLnBrk="0" fontAlgn="base" hangingPunct="0">
        <a:spcBef>
          <a:spcPct val="0"/>
        </a:spcBef>
        <a:spcAft>
          <a:spcPct val="0"/>
        </a:spcAft>
        <a:defRPr sz="2400">
          <a:solidFill>
            <a:schemeClr val="bg1"/>
          </a:solidFill>
          <a:latin typeface="Times New Roman" pitchFamily="18" charset="0"/>
        </a:defRPr>
      </a:lvl5pPr>
      <a:lvl6pPr marL="457200" algn="ctr" rtl="0" fontAlgn="base">
        <a:spcBef>
          <a:spcPct val="0"/>
        </a:spcBef>
        <a:spcAft>
          <a:spcPct val="0"/>
        </a:spcAft>
        <a:defRPr sz="2400">
          <a:solidFill>
            <a:schemeClr val="bg1"/>
          </a:solidFill>
          <a:latin typeface="Times New Roman" pitchFamily="18" charset="0"/>
        </a:defRPr>
      </a:lvl6pPr>
      <a:lvl7pPr marL="914400" algn="ctr" rtl="0" fontAlgn="base">
        <a:spcBef>
          <a:spcPct val="0"/>
        </a:spcBef>
        <a:spcAft>
          <a:spcPct val="0"/>
        </a:spcAft>
        <a:defRPr sz="2400">
          <a:solidFill>
            <a:schemeClr val="bg1"/>
          </a:solidFill>
          <a:latin typeface="Times New Roman" pitchFamily="18" charset="0"/>
        </a:defRPr>
      </a:lvl7pPr>
      <a:lvl8pPr marL="1371600" algn="ctr" rtl="0" fontAlgn="base">
        <a:spcBef>
          <a:spcPct val="0"/>
        </a:spcBef>
        <a:spcAft>
          <a:spcPct val="0"/>
        </a:spcAft>
        <a:defRPr sz="2400">
          <a:solidFill>
            <a:schemeClr val="bg1"/>
          </a:solidFill>
          <a:latin typeface="Times New Roman" pitchFamily="18" charset="0"/>
        </a:defRPr>
      </a:lvl8pPr>
      <a:lvl9pPr marL="1828800" algn="ctr" rtl="0" fontAlgn="base">
        <a:spcBef>
          <a:spcPct val="0"/>
        </a:spcBef>
        <a:spcAft>
          <a:spcPct val="0"/>
        </a:spcAft>
        <a:defRPr sz="2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5.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hyperlink" Target="http://www.metmuseum.org/Works_of_Art/viewOne.asp?dep=3&amp;viewmode=0&amp;item=59.34" TargetMode="External"/><Relationship Id="rId4" Type="http://schemas.openxmlformats.org/officeDocument/2006/relationships/image" Target="../media/image7.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Content Placeholder 3" descr="great adventure logo 1.jpg"/>
          <p:cNvPicPr>
            <a:picLocks noGrp="1" noChangeAspect="1"/>
          </p:cNvPicPr>
          <p:nvPr>
            <p:ph idx="1"/>
          </p:nvPr>
        </p:nvPicPr>
        <p:blipFill>
          <a:blip r:embed="rId4" cstate="print"/>
          <a:stretch>
            <a:fillRect/>
          </a:stretch>
        </p:blipFill>
        <p:spPr>
          <a:xfrm>
            <a:off x="3886200" y="0"/>
            <a:ext cx="5257800" cy="6949031"/>
          </a:xfrm>
          <a:effectLst>
            <a:softEdge rad="112500"/>
          </a:effectLst>
        </p:spPr>
      </p:pic>
      <p:sp>
        <p:nvSpPr>
          <p:cNvPr id="2" name="Title 1"/>
          <p:cNvSpPr>
            <a:spLocks noGrp="1"/>
          </p:cNvSpPr>
          <p:nvPr>
            <p:ph type="title"/>
          </p:nvPr>
        </p:nvSpPr>
        <p:spPr>
          <a:xfrm rot="19840207">
            <a:off x="-419100" y="1160463"/>
            <a:ext cx="5753100" cy="3100387"/>
          </a:xfrm>
        </p:spPr>
        <p:txBody>
          <a:bodyPr/>
          <a:lstStyle/>
          <a:p>
            <a:pPr eaLnBrk="1" hangingPunct="1">
              <a:defRPr/>
            </a:pPr>
            <a:r>
              <a:rPr lang="en-US" dirty="0" smtClean="0">
                <a:effectLst>
                  <a:outerShdw blurRad="38100" dist="38100" dir="2700000" algn="tl">
                    <a:srgbClr val="C0C0C0"/>
                  </a:outerShdw>
                </a:effectLst>
                <a:latin typeface="Franklin Gothic Heavy" pitchFamily="34" charset="0"/>
              </a:rPr>
              <a:t>Session Four</a:t>
            </a:r>
            <a:r>
              <a:rPr lang="en-US" dirty="0" smtClean="0">
                <a:latin typeface="Franklin Gothic Heavy" pitchFamily="34" charset="0"/>
              </a:rPr>
              <a:t/>
            </a:r>
            <a:br>
              <a:rPr lang="en-US" dirty="0" smtClean="0">
                <a:latin typeface="Franklin Gothic Heavy" pitchFamily="34" charset="0"/>
              </a:rPr>
            </a:br>
            <a:r>
              <a:rPr lang="en-US" sz="2800" smtClean="0">
                <a:latin typeface="Franklin Gothic Heavy" pitchFamily="34" charset="0"/>
              </a:rPr>
              <a:t>Genesis 1  63</a:t>
            </a:r>
            <a:r>
              <a:rPr lang="en-US" sz="2800" dirty="0" smtClean="0">
                <a:latin typeface="Franklin Gothic Heavy" pitchFamily="34" charset="0"/>
              </a:rPr>
              <a:t/>
            </a:r>
            <a:br>
              <a:rPr lang="en-US" sz="2800" dirty="0" smtClean="0">
                <a:latin typeface="Franklin Gothic Heavy" pitchFamily="34" charset="0"/>
              </a:rPr>
            </a:br>
            <a:r>
              <a:rPr lang="en-US" sz="2800" dirty="0" smtClean="0">
                <a:latin typeface="Franklin Gothic Heavy" pitchFamily="34" charset="0"/>
              </a:rPr>
              <a:t>Satan’s Fall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274638"/>
            <a:ext cx="8229600" cy="487362"/>
          </a:xfrm>
        </p:spPr>
        <p:txBody>
          <a:bodyPr/>
          <a:lstStyle/>
          <a:p>
            <a:r>
              <a:rPr lang="en-US" dirty="0" smtClean="0"/>
              <a:t>Theories</a:t>
            </a:r>
          </a:p>
        </p:txBody>
      </p:sp>
      <p:sp>
        <p:nvSpPr>
          <p:cNvPr id="80899" name="Content Placeholder 2"/>
          <p:cNvSpPr>
            <a:spLocks noGrp="1"/>
          </p:cNvSpPr>
          <p:nvPr>
            <p:ph idx="1"/>
          </p:nvPr>
        </p:nvSpPr>
        <p:spPr>
          <a:xfrm>
            <a:off x="457200" y="914400"/>
            <a:ext cx="8229600" cy="5211763"/>
          </a:xfrm>
        </p:spPr>
        <p:txBody>
          <a:bodyPr/>
          <a:lstStyle/>
          <a:p>
            <a:r>
              <a:rPr lang="en-US" dirty="0" smtClean="0"/>
              <a:t>Some say Satan sinned between Genesis 1:1 and 1:2 – the gap theory</a:t>
            </a:r>
          </a:p>
          <a:p>
            <a:r>
              <a:rPr lang="en-US" dirty="0" smtClean="0"/>
              <a:t>It could be he sinned after the creation of the world, before the creation of man.</a:t>
            </a:r>
          </a:p>
          <a:p>
            <a:r>
              <a:rPr lang="en-US" dirty="0" smtClean="0"/>
              <a:t>Either way, his pride was his sin, and caused all evil in the universe!</a:t>
            </a:r>
          </a:p>
          <a:p>
            <a:r>
              <a:rPr lang="en-US" dirty="0" smtClean="0"/>
              <a:t>And Satan was cast down to earth</a:t>
            </a:r>
          </a:p>
          <a:p>
            <a:r>
              <a:rPr lang="en-US" dirty="0" smtClean="0"/>
              <a:t>So, when did Satan fall?</a:t>
            </a:r>
          </a:p>
          <a:p>
            <a:r>
              <a:rPr lang="en-US" dirty="0" smtClean="0"/>
              <a:t>First we need a little reminder…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z="4000" dirty="0" smtClean="0"/>
              <a:t>Flash forward…we now have authority over Satan &amp; his demons!</a:t>
            </a:r>
          </a:p>
        </p:txBody>
      </p:sp>
      <p:sp>
        <p:nvSpPr>
          <p:cNvPr id="81923" name="Content Placeholder 2"/>
          <p:cNvSpPr>
            <a:spLocks noGrp="1"/>
          </p:cNvSpPr>
          <p:nvPr>
            <p:ph idx="1"/>
          </p:nvPr>
        </p:nvSpPr>
        <p:spPr>
          <a:xfrm>
            <a:off x="457200" y="1600200"/>
            <a:ext cx="8229600" cy="4525963"/>
          </a:xfrm>
        </p:spPr>
        <p:txBody>
          <a:bodyPr/>
          <a:lstStyle/>
          <a:p>
            <a:pPr>
              <a:buFontTx/>
              <a:buNone/>
            </a:pPr>
            <a:r>
              <a:rPr lang="en-US" sz="2400" dirty="0" smtClean="0">
                <a:solidFill>
                  <a:srgbClr val="FFFFFF"/>
                </a:solidFill>
                <a:latin typeface="Verdana" pitchFamily="34" charset="0"/>
              </a:rPr>
              <a:t>Luke 10:18</a:t>
            </a:r>
          </a:p>
          <a:p>
            <a:pPr>
              <a:buFontTx/>
              <a:buNone/>
            </a:pPr>
            <a:r>
              <a:rPr lang="en-US" sz="2400" baseline="30000" dirty="0" smtClean="0">
                <a:solidFill>
                  <a:srgbClr val="FFFFFF"/>
                </a:solidFill>
                <a:latin typeface="Verdana" pitchFamily="34" charset="0"/>
              </a:rPr>
              <a:t>18</a:t>
            </a:r>
            <a:r>
              <a:rPr lang="en-US" sz="2400" dirty="0" smtClean="0">
                <a:solidFill>
                  <a:srgbClr val="FFFFFF"/>
                </a:solidFill>
                <a:latin typeface="Verdana" pitchFamily="34" charset="0"/>
              </a:rPr>
              <a:t> And He said to them,  </a:t>
            </a:r>
          </a:p>
          <a:p>
            <a:pPr>
              <a:buFontTx/>
              <a:buNone/>
            </a:pPr>
            <a:r>
              <a:rPr lang="en-US" sz="2400" dirty="0" smtClean="0">
                <a:solidFill>
                  <a:srgbClr val="FFFFFF"/>
                </a:solidFill>
                <a:latin typeface="Verdana" pitchFamily="34" charset="0"/>
              </a:rPr>
              <a:t>“</a:t>
            </a:r>
            <a:r>
              <a:rPr lang="en-US" sz="2400" dirty="0" smtClean="0">
                <a:solidFill>
                  <a:srgbClr val="FFFF00"/>
                </a:solidFill>
                <a:latin typeface="Verdana" pitchFamily="34" charset="0"/>
              </a:rPr>
              <a:t>I saw Satan fall like lightning from heaven</a:t>
            </a:r>
            <a:r>
              <a:rPr lang="en-US" sz="2400" dirty="0" smtClean="0">
                <a:solidFill>
                  <a:srgbClr val="FFFFFF"/>
                </a:solidFill>
                <a:latin typeface="Verdana" pitchFamily="34" charset="0"/>
              </a:rPr>
              <a:t>. </a:t>
            </a:r>
          </a:p>
          <a:p>
            <a:pPr>
              <a:buFontTx/>
              <a:buNone/>
            </a:pPr>
            <a:r>
              <a:rPr lang="en-US" sz="2400" baseline="30000" dirty="0" smtClean="0">
                <a:solidFill>
                  <a:srgbClr val="FFFFFF"/>
                </a:solidFill>
                <a:latin typeface="Verdana" pitchFamily="34" charset="0"/>
              </a:rPr>
              <a:t>19</a:t>
            </a:r>
            <a:r>
              <a:rPr lang="en-US" sz="2400" dirty="0" smtClean="0">
                <a:solidFill>
                  <a:srgbClr val="FFFFFF"/>
                </a:solidFill>
                <a:latin typeface="Verdana" pitchFamily="34" charset="0"/>
              </a:rPr>
              <a:t> Behold, I give you the authority to trample on serpents and scorpions, and </a:t>
            </a:r>
            <a:r>
              <a:rPr lang="en-US" sz="2400" u="sng" dirty="0" smtClean="0">
                <a:solidFill>
                  <a:srgbClr val="FFFFFF"/>
                </a:solidFill>
                <a:latin typeface="Verdana" pitchFamily="34" charset="0"/>
              </a:rPr>
              <a:t>over all the power of the enemy</a:t>
            </a:r>
            <a:r>
              <a:rPr lang="en-US" sz="2400" dirty="0" smtClean="0">
                <a:solidFill>
                  <a:srgbClr val="FFFFFF"/>
                </a:solidFill>
                <a:latin typeface="Verdana" pitchFamily="34" charset="0"/>
              </a:rPr>
              <a:t>, and nothing shall by any means hurt you. </a:t>
            </a:r>
          </a:p>
          <a:p>
            <a:pPr>
              <a:buFontTx/>
              <a:buNone/>
            </a:pPr>
            <a:r>
              <a:rPr lang="en-US" sz="2400" baseline="30000" dirty="0" smtClean="0">
                <a:solidFill>
                  <a:srgbClr val="FFFFFF"/>
                </a:solidFill>
                <a:latin typeface="Verdana" pitchFamily="34" charset="0"/>
              </a:rPr>
              <a:t>20</a:t>
            </a:r>
            <a:r>
              <a:rPr lang="en-US" sz="2400" dirty="0" smtClean="0">
                <a:solidFill>
                  <a:srgbClr val="FFFFFF"/>
                </a:solidFill>
                <a:latin typeface="Verdana" pitchFamily="34" charset="0"/>
              </a:rPr>
              <a:t> </a:t>
            </a:r>
            <a:r>
              <a:rPr lang="en-US" sz="2400" u="sng" dirty="0" smtClean="0">
                <a:solidFill>
                  <a:srgbClr val="FFFF00"/>
                </a:solidFill>
                <a:latin typeface="Verdana" pitchFamily="34" charset="0"/>
              </a:rPr>
              <a:t>Nevertheless do not rejoice in this</a:t>
            </a:r>
            <a:r>
              <a:rPr lang="en-US" sz="2400" dirty="0" smtClean="0">
                <a:solidFill>
                  <a:srgbClr val="FFFFFF"/>
                </a:solidFill>
                <a:latin typeface="Verdana" pitchFamily="34" charset="0"/>
              </a:rPr>
              <a:t>, that the spirits are subject to you, but rather rejoice because your names are written in heaven.”</a:t>
            </a:r>
          </a:p>
          <a:p>
            <a:pPr>
              <a:buFontTx/>
              <a:buNone/>
            </a:pPr>
            <a:r>
              <a:rPr lang="en-US" sz="2400" dirty="0" smtClean="0">
                <a:solidFill>
                  <a:srgbClr val="FFFFFF"/>
                </a:solidFill>
                <a:latin typeface="Verdana" pitchFamily="34" charset="0"/>
              </a:rPr>
              <a:t>How do we have authority over the enemy?</a:t>
            </a:r>
          </a:p>
          <a:p>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5973763"/>
          </a:xfrm>
        </p:spPr>
        <p:txBody>
          <a:bodyPr/>
          <a:lstStyle/>
          <a:p>
            <a:r>
              <a:rPr lang="en-US" sz="2400" dirty="0" smtClean="0"/>
              <a:t>Jas 4:6  But He gives a greater grace. Therefore </a:t>
            </a:r>
            <a:r>
              <a:rPr lang="en-US" sz="2400" i="1" dirty="0" smtClean="0"/>
              <a:t>it says, "GOD IS OPPOSED TO THE PROUD, BUT GIVES GRACE TO THE HUMBLE." </a:t>
            </a:r>
          </a:p>
          <a:p>
            <a:r>
              <a:rPr lang="en-US" sz="2400" b="1" dirty="0" smtClean="0"/>
              <a:t>Jas 4:7  Submit therefore to God. </a:t>
            </a:r>
            <a:r>
              <a:rPr lang="en-US" sz="2400" b="1" u="sng" dirty="0" smtClean="0"/>
              <a:t>Resist the devil and he will flee from you. </a:t>
            </a:r>
          </a:p>
          <a:p>
            <a:r>
              <a:rPr lang="en-US" sz="2400" dirty="0" smtClean="0"/>
              <a:t>Jas 4:8  Draw near to God and He will draw near to you. Cleanse your hands, you sinners; and purify your hearts, you double-minded. </a:t>
            </a:r>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t>So, back to our question – when did Satan fall?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Theory</a:t>
            </a:r>
            <a:endParaRPr lang="en-US" dirty="0"/>
          </a:p>
        </p:txBody>
      </p:sp>
      <p:sp>
        <p:nvSpPr>
          <p:cNvPr id="3" name="Content Placeholder 2"/>
          <p:cNvSpPr>
            <a:spLocks noGrp="1"/>
          </p:cNvSpPr>
          <p:nvPr>
            <p:ph idx="1"/>
          </p:nvPr>
        </p:nvSpPr>
        <p:spPr/>
        <p:txBody>
          <a:bodyPr/>
          <a:lstStyle/>
          <a:p>
            <a:r>
              <a:rPr lang="en-US" dirty="0" smtClean="0"/>
              <a:t>Gen 1:1  In the beginning</a:t>
            </a:r>
            <a:r>
              <a:rPr lang="en-US" baseline="30000" dirty="0" smtClean="0"/>
              <a:t>H7225</a:t>
            </a:r>
            <a:r>
              <a:rPr lang="en-US" dirty="0" smtClean="0"/>
              <a:t> God</a:t>
            </a:r>
            <a:r>
              <a:rPr lang="en-US" baseline="30000" dirty="0" smtClean="0"/>
              <a:t>H430</a:t>
            </a:r>
            <a:r>
              <a:rPr lang="en-US" dirty="0" smtClean="0"/>
              <a:t> created</a:t>
            </a:r>
            <a:r>
              <a:rPr lang="en-US" baseline="30000" dirty="0" smtClean="0"/>
              <a:t>H1254 (H853)</a:t>
            </a:r>
            <a:r>
              <a:rPr lang="en-US" dirty="0" smtClean="0"/>
              <a:t> the heaven</a:t>
            </a:r>
            <a:r>
              <a:rPr lang="en-US" baseline="30000" dirty="0" smtClean="0"/>
              <a:t>H8064</a:t>
            </a:r>
            <a:r>
              <a:rPr lang="en-US" dirty="0" smtClean="0"/>
              <a:t> and the earth.</a:t>
            </a:r>
            <a:r>
              <a:rPr lang="en-US" baseline="30000" dirty="0" smtClean="0"/>
              <a:t>H776</a:t>
            </a:r>
            <a:r>
              <a:rPr lang="en-US" dirty="0" smtClean="0"/>
              <a:t> </a:t>
            </a:r>
          </a:p>
          <a:p>
            <a:r>
              <a:rPr lang="en-US" b="1" dirty="0" smtClean="0"/>
              <a:t>Gen 1:2  And the earth</a:t>
            </a:r>
            <a:r>
              <a:rPr lang="en-US" b="1" baseline="30000" dirty="0" smtClean="0"/>
              <a:t>H776</a:t>
            </a:r>
            <a:r>
              <a:rPr lang="en-US" b="1" dirty="0" smtClean="0"/>
              <a:t> </a:t>
            </a:r>
            <a:r>
              <a:rPr lang="en-US" b="1" u="sng" dirty="0" smtClean="0"/>
              <a:t>was</a:t>
            </a:r>
            <a:r>
              <a:rPr lang="en-US" b="1" u="sng" baseline="30000" dirty="0" smtClean="0"/>
              <a:t>H1961</a:t>
            </a:r>
            <a:r>
              <a:rPr lang="en-US" b="1" dirty="0" smtClean="0"/>
              <a:t> without form,</a:t>
            </a:r>
            <a:r>
              <a:rPr lang="en-US" b="1" baseline="30000" dirty="0" smtClean="0"/>
              <a:t>H8414</a:t>
            </a:r>
            <a:r>
              <a:rPr lang="en-US" b="1" dirty="0" smtClean="0"/>
              <a:t> and void;</a:t>
            </a:r>
            <a:r>
              <a:rPr lang="en-US" b="1" baseline="30000" dirty="0" smtClean="0"/>
              <a:t>H922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theory</a:t>
            </a:r>
            <a:endParaRPr lang="en-US" dirty="0"/>
          </a:p>
        </p:txBody>
      </p:sp>
      <p:sp>
        <p:nvSpPr>
          <p:cNvPr id="3" name="Content Placeholder 2"/>
          <p:cNvSpPr>
            <a:spLocks noGrp="1"/>
          </p:cNvSpPr>
          <p:nvPr>
            <p:ph idx="1"/>
          </p:nvPr>
        </p:nvSpPr>
        <p:spPr>
          <a:xfrm>
            <a:off x="457200" y="762000"/>
            <a:ext cx="8229600" cy="5364163"/>
          </a:xfrm>
        </p:spPr>
        <p:txBody>
          <a:bodyPr/>
          <a:lstStyle/>
          <a:p>
            <a:endParaRPr lang="en-US" dirty="0" smtClean="0"/>
          </a:p>
          <a:p>
            <a:r>
              <a:rPr lang="en-US" b="1" dirty="0" smtClean="0"/>
              <a:t>Gen 1:2  And the earth</a:t>
            </a:r>
            <a:r>
              <a:rPr lang="en-US" b="1" baseline="30000" dirty="0" smtClean="0"/>
              <a:t>H776</a:t>
            </a:r>
            <a:r>
              <a:rPr lang="en-US" b="1" dirty="0" smtClean="0"/>
              <a:t> </a:t>
            </a:r>
            <a:r>
              <a:rPr lang="en-US" b="1" u="sng" dirty="0" smtClean="0"/>
              <a:t>was</a:t>
            </a:r>
            <a:r>
              <a:rPr lang="en-US" b="1" u="sng" baseline="30000" dirty="0" smtClean="0"/>
              <a:t>H1961</a:t>
            </a:r>
            <a:r>
              <a:rPr lang="en-US" b="1" u="sng" dirty="0" smtClean="0"/>
              <a:t> </a:t>
            </a:r>
            <a:r>
              <a:rPr lang="en-US" b="1" dirty="0" smtClean="0"/>
              <a:t>without form,</a:t>
            </a:r>
            <a:r>
              <a:rPr lang="en-US" b="1" baseline="30000" dirty="0" smtClean="0"/>
              <a:t>H8414</a:t>
            </a:r>
            <a:r>
              <a:rPr lang="en-US" b="1" dirty="0" smtClean="0"/>
              <a:t> and void;</a:t>
            </a:r>
            <a:r>
              <a:rPr lang="en-US" b="1" baseline="30000" dirty="0" smtClean="0"/>
              <a:t>H922</a:t>
            </a:r>
            <a:endParaRPr lang="en-US" dirty="0" smtClean="0"/>
          </a:p>
          <a:p>
            <a:endParaRPr lang="en-US" dirty="0" smtClean="0"/>
          </a:p>
          <a:p>
            <a:r>
              <a:rPr lang="en-US" dirty="0" smtClean="0"/>
              <a:t>Gen 2:10  And a river</a:t>
            </a:r>
            <a:r>
              <a:rPr lang="en-US" baseline="30000" dirty="0" smtClean="0"/>
              <a:t>H5104</a:t>
            </a:r>
            <a:r>
              <a:rPr lang="en-US" dirty="0" smtClean="0"/>
              <a:t> went out</a:t>
            </a:r>
            <a:r>
              <a:rPr lang="en-US" baseline="30000" dirty="0" smtClean="0"/>
              <a:t>H3318</a:t>
            </a:r>
            <a:r>
              <a:rPr lang="en-US" dirty="0" smtClean="0"/>
              <a:t> of Eden</a:t>
            </a:r>
            <a:r>
              <a:rPr lang="en-US" baseline="30000" dirty="0" smtClean="0"/>
              <a:t>H4480 H5731</a:t>
            </a:r>
            <a:r>
              <a:rPr lang="en-US" dirty="0" smtClean="0"/>
              <a:t> to water</a:t>
            </a:r>
            <a:r>
              <a:rPr lang="en-US" baseline="30000" dirty="0" smtClean="0"/>
              <a:t>H8248 (H853)</a:t>
            </a:r>
            <a:r>
              <a:rPr lang="en-US" dirty="0" smtClean="0"/>
              <a:t> the garden;</a:t>
            </a:r>
            <a:r>
              <a:rPr lang="en-US" baseline="30000" dirty="0" smtClean="0"/>
              <a:t>H1588</a:t>
            </a:r>
            <a:r>
              <a:rPr lang="en-US" dirty="0" smtClean="0"/>
              <a:t> and from thence</a:t>
            </a:r>
            <a:r>
              <a:rPr lang="en-US" baseline="30000" dirty="0" smtClean="0"/>
              <a:t>H4480 H8033</a:t>
            </a:r>
            <a:r>
              <a:rPr lang="en-US" dirty="0" smtClean="0"/>
              <a:t> it was parted,</a:t>
            </a:r>
            <a:r>
              <a:rPr lang="en-US" baseline="30000" dirty="0" smtClean="0"/>
              <a:t>H6504</a:t>
            </a:r>
            <a:r>
              <a:rPr lang="en-US" dirty="0" smtClean="0"/>
              <a:t> and </a:t>
            </a:r>
            <a:r>
              <a:rPr lang="en-US" b="1" u="sng" dirty="0" smtClean="0"/>
              <a:t>became</a:t>
            </a:r>
            <a:r>
              <a:rPr lang="en-US" b="1" u="sng" baseline="30000" dirty="0" smtClean="0"/>
              <a:t>H1961</a:t>
            </a:r>
            <a:r>
              <a:rPr lang="en-US" dirty="0" smtClean="0"/>
              <a:t> into four</a:t>
            </a:r>
            <a:r>
              <a:rPr lang="en-US" baseline="30000" dirty="0" smtClean="0"/>
              <a:t>H702</a:t>
            </a:r>
            <a:r>
              <a:rPr lang="en-US" dirty="0" smtClean="0"/>
              <a:t> heads.</a:t>
            </a:r>
            <a:r>
              <a:rPr lang="en-US" baseline="30000" dirty="0" smtClean="0"/>
              <a:t>H7218</a:t>
            </a:r>
            <a:r>
              <a:rPr lang="en-US" dirty="0" smtClean="0"/>
              <a:t> </a:t>
            </a:r>
            <a:endParaRPr lang="en-US" dirty="0"/>
          </a:p>
        </p:txBody>
      </p:sp>
      <p:cxnSp>
        <p:nvCxnSpPr>
          <p:cNvPr id="5" name="Straight Arrow Connector 4"/>
          <p:cNvCxnSpPr/>
          <p:nvPr/>
        </p:nvCxnSpPr>
        <p:spPr bwMode="auto">
          <a:xfrm flipH="1">
            <a:off x="6553200" y="1752600"/>
            <a:ext cx="685800" cy="2743200"/>
          </a:xfrm>
          <a:prstGeom prst="straightConnector1">
            <a:avLst/>
          </a:prstGeom>
          <a:solidFill>
            <a:schemeClr val="accent1"/>
          </a:solidFill>
          <a:ln w="38100" cap="flat" cmpd="sng" algn="ctr">
            <a:solidFill>
              <a:srgbClr val="FFFF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Satan being cast out of heaven is in two phases, just like the coming of our Lord</a:t>
            </a:r>
            <a:endParaRPr lang="en-US" sz="3200" dirty="0"/>
          </a:p>
        </p:txBody>
      </p:sp>
      <p:sp>
        <p:nvSpPr>
          <p:cNvPr id="3" name="Content Placeholder 2"/>
          <p:cNvSpPr>
            <a:spLocks noGrp="1"/>
          </p:cNvSpPr>
          <p:nvPr>
            <p:ph idx="1"/>
          </p:nvPr>
        </p:nvSpPr>
        <p:spPr/>
        <p:txBody>
          <a:bodyPr/>
          <a:lstStyle/>
          <a:p>
            <a:r>
              <a:rPr lang="en-US" dirty="0" smtClean="0"/>
              <a:t>Jesus had a first coming and there will be a second coming.</a:t>
            </a:r>
          </a:p>
          <a:p>
            <a:r>
              <a:rPr lang="en-US" dirty="0" smtClean="0"/>
              <a:t>Satan was cast out of heaven, but still has access to the throne of God.</a:t>
            </a:r>
          </a:p>
          <a:p>
            <a:r>
              <a:rPr lang="en-US" dirty="0" smtClean="0"/>
              <a:t>The second time Satan will be cast out of heaven will be permanent.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t>Jesus witnessed the first time Satan was cast from heaven…</a:t>
            </a:r>
          </a:p>
        </p:txBody>
      </p:sp>
      <p:sp>
        <p:nvSpPr>
          <p:cNvPr id="75779" name="Content Placeholder 2"/>
          <p:cNvSpPr>
            <a:spLocks noGrp="1"/>
          </p:cNvSpPr>
          <p:nvPr>
            <p:ph idx="1"/>
          </p:nvPr>
        </p:nvSpPr>
        <p:spPr/>
        <p:txBody>
          <a:bodyPr/>
          <a:lstStyle/>
          <a:p>
            <a:r>
              <a:rPr lang="en-US" dirty="0" err="1" smtClean="0"/>
              <a:t>Luk</a:t>
            </a:r>
            <a:r>
              <a:rPr lang="en-US" dirty="0" smtClean="0"/>
              <a:t> 10:17  The seventy returned with joy, saying, "Lord, even the demons are subject to us in Your name." </a:t>
            </a:r>
          </a:p>
          <a:p>
            <a:r>
              <a:rPr lang="en-US" dirty="0" err="1" smtClean="0"/>
              <a:t>Luk</a:t>
            </a:r>
            <a:r>
              <a:rPr lang="en-US" dirty="0" smtClean="0"/>
              <a:t> 10:18  And He said to them, "I was watching Satan fall from heaven like lightning.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z="4000" dirty="0" smtClean="0"/>
              <a:t>When good angels choose </a:t>
            </a:r>
            <a:br>
              <a:rPr lang="en-US" sz="4000" dirty="0" smtClean="0"/>
            </a:br>
            <a:r>
              <a:rPr lang="en-US" sz="4000" dirty="0" smtClean="0"/>
              <a:t>to do bad…</a:t>
            </a:r>
          </a:p>
        </p:txBody>
      </p:sp>
      <p:sp>
        <p:nvSpPr>
          <p:cNvPr id="76803" name="Content Placeholder 2"/>
          <p:cNvSpPr>
            <a:spLocks noGrp="1"/>
          </p:cNvSpPr>
          <p:nvPr>
            <p:ph idx="1"/>
          </p:nvPr>
        </p:nvSpPr>
        <p:spPr/>
        <p:txBody>
          <a:bodyPr/>
          <a:lstStyle/>
          <a:p>
            <a:r>
              <a:rPr lang="en-US" smtClean="0"/>
              <a:t>Angels were given free will – example:</a:t>
            </a:r>
          </a:p>
          <a:p>
            <a:r>
              <a:rPr lang="en-US" smtClean="0"/>
              <a:t>Dan 10:13  "But the prince of the kingdom of Persia was withstanding me for twenty-one days; then behold, Michael, one of the chief princes, came to help me, for I had been left there with the kings of Persia.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US" dirty="0" smtClean="0"/>
          </a:p>
        </p:txBody>
      </p:sp>
      <p:sp>
        <p:nvSpPr>
          <p:cNvPr id="77827" name="Content Placeholder 2"/>
          <p:cNvSpPr>
            <a:spLocks noGrp="1"/>
          </p:cNvSpPr>
          <p:nvPr>
            <p:ph idx="1"/>
          </p:nvPr>
        </p:nvSpPr>
        <p:spPr/>
        <p:txBody>
          <a:bodyPr/>
          <a:lstStyle/>
          <a:p>
            <a:r>
              <a:rPr lang="en-US" smtClean="0"/>
              <a:t>Dan 10:21  "However, I will tell you what is inscribed in the writing of truth. Yet there is no one who stands firmly with me against these </a:t>
            </a:r>
            <a:r>
              <a:rPr lang="en-US" i="1" smtClean="0"/>
              <a:t>forces except Michael your prince. </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The fall of Lucifer</a:t>
            </a:r>
          </a:p>
        </p:txBody>
      </p:sp>
      <p:sp>
        <p:nvSpPr>
          <p:cNvPr id="78851" name="Content Placeholder 2"/>
          <p:cNvSpPr>
            <a:spLocks noGrp="1"/>
          </p:cNvSpPr>
          <p:nvPr>
            <p:ph idx="1"/>
          </p:nvPr>
        </p:nvSpPr>
        <p:spPr/>
        <p:txBody>
          <a:bodyPr/>
          <a:lstStyle/>
          <a:p>
            <a:r>
              <a:rPr lang="en-US" dirty="0" smtClean="0"/>
              <a:t>Most likely happened after the creation of the garden, before the creation of man.</a:t>
            </a:r>
          </a:p>
          <a:p>
            <a:r>
              <a:rPr lang="en-US" dirty="0" smtClean="0"/>
              <a:t>Before we explore this, a quick question:  What kind of angel is Satan?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en-US" smtClean="0"/>
          </a:p>
        </p:txBody>
      </p:sp>
      <p:sp>
        <p:nvSpPr>
          <p:cNvPr id="79875" name="Content Placeholder 2"/>
          <p:cNvSpPr>
            <a:spLocks noGrp="1"/>
          </p:cNvSpPr>
          <p:nvPr>
            <p:ph idx="1"/>
          </p:nvPr>
        </p:nvSpPr>
        <p:spPr>
          <a:xfrm>
            <a:off x="457200" y="304800"/>
            <a:ext cx="8229600" cy="5821363"/>
          </a:xfrm>
        </p:spPr>
        <p:txBody>
          <a:bodyPr/>
          <a:lstStyle/>
          <a:p>
            <a:r>
              <a:rPr lang="en-US" sz="2400" b="1" dirty="0" err="1" smtClean="0"/>
              <a:t>Eze</a:t>
            </a:r>
            <a:r>
              <a:rPr lang="en-US" sz="2400" b="1" dirty="0" smtClean="0"/>
              <a:t> 28:13  "</a:t>
            </a:r>
            <a:r>
              <a:rPr lang="en-US" sz="2400" b="1" u="sng" dirty="0" smtClean="0"/>
              <a:t>You were in Eden, the garden of God</a:t>
            </a:r>
            <a:r>
              <a:rPr lang="en-US" sz="2400" b="1" dirty="0" smtClean="0"/>
              <a:t>; Every precious stone was your covering: The ruby, the topaz and the diamond; The beryl, the onyx and the jasper; The lapis lazuli, the turquoise and the emerald; And the gold, the workmanship of your settings and sockets, Was in you. On the day that you were created They were prepared. </a:t>
            </a:r>
          </a:p>
          <a:p>
            <a:r>
              <a:rPr lang="en-US" sz="2400" dirty="0" err="1" smtClean="0"/>
              <a:t>Eze</a:t>
            </a:r>
            <a:r>
              <a:rPr lang="en-US" sz="2400" dirty="0" smtClean="0"/>
              <a:t> 28:14  "</a:t>
            </a:r>
            <a:r>
              <a:rPr lang="en-US" sz="2400" u="sng" dirty="0" smtClean="0"/>
              <a:t>You were the anointed cherub </a:t>
            </a:r>
            <a:r>
              <a:rPr lang="en-US" sz="2400" dirty="0" smtClean="0"/>
              <a:t>who covers, And I placed you </a:t>
            </a:r>
            <a:r>
              <a:rPr lang="en-US" sz="2400" i="1" dirty="0" smtClean="0"/>
              <a:t>there. You were on the holy mountain of God; You walked in the midst of the stones of fire. </a:t>
            </a:r>
          </a:p>
          <a:p>
            <a:r>
              <a:rPr lang="en-US" sz="2400" dirty="0" err="1" smtClean="0"/>
              <a:t>Eze</a:t>
            </a:r>
            <a:r>
              <a:rPr lang="en-US" sz="2400" dirty="0" smtClean="0"/>
              <a:t> 28:15  "</a:t>
            </a:r>
            <a:r>
              <a:rPr lang="en-US" sz="2400" u="sng" dirty="0" smtClean="0"/>
              <a:t>You were blameless in your ways </a:t>
            </a:r>
            <a:r>
              <a:rPr lang="en-US" sz="2400" dirty="0" smtClean="0"/>
              <a:t>From the day you were created Until unrighteousness was found in you.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Gleanings from the text…</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This is a word about Satan, not the King of </a:t>
            </a:r>
            <a:r>
              <a:rPr lang="en-US" dirty="0" err="1" smtClean="0"/>
              <a:t>Tyre</a:t>
            </a:r>
            <a:r>
              <a:rPr lang="en-US" dirty="0" smtClean="0"/>
              <a:t> – how do we know?  Because he was created, not born.  Also, he walked in the Garden of Eden!</a:t>
            </a:r>
          </a:p>
          <a:p>
            <a:r>
              <a:rPr lang="en-US" dirty="0" smtClean="0"/>
              <a:t>He was created good, and chose evil…</a:t>
            </a:r>
          </a:p>
          <a:p>
            <a:r>
              <a:rPr lang="en-US" dirty="0" smtClean="0"/>
              <a:t>Most people say Satan was an archangel like Michael, but here he is called a ‘cherub’.</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3200" dirty="0" smtClean="0"/>
              <a:t>We already discussed Cherubim – review…</a:t>
            </a:r>
            <a:endParaRPr lang="en-US" sz="3200" dirty="0"/>
          </a:p>
        </p:txBody>
      </p:sp>
      <p:sp>
        <p:nvSpPr>
          <p:cNvPr id="3" name="Content Placeholder 2"/>
          <p:cNvSpPr>
            <a:spLocks noGrp="1"/>
          </p:cNvSpPr>
          <p:nvPr>
            <p:ph idx="1"/>
          </p:nvPr>
        </p:nvSpPr>
        <p:spPr>
          <a:xfrm>
            <a:off x="457200" y="838200"/>
            <a:ext cx="8229600" cy="5287963"/>
          </a:xfrm>
        </p:spPr>
        <p:txBody>
          <a:bodyPr/>
          <a:lstStyle/>
          <a:p>
            <a:r>
              <a:rPr lang="en-US" dirty="0" smtClean="0"/>
              <a:t>The Bible portrays cherubim as the guardians of the Garden of Eden (</a:t>
            </a:r>
            <a:r>
              <a:rPr lang="en-US" u="sng" dirty="0" smtClean="0"/>
              <a:t>Gen_3:24) and seemingly reflecting glory of the Lord (cf. Eze_10:3-4, Eze_10:18-20); as flanking the throne of God (Psa_99:1; cf. Isa_37:16</a:t>
            </a:r>
          </a:p>
          <a:p>
            <a:pPr marL="342900" lvl="1" indent="-342900">
              <a:buFontTx/>
              <a:buChar char="•"/>
            </a:pPr>
            <a:r>
              <a:rPr lang="en-US" sz="2400" b="1" i="1" dirty="0" smtClean="0"/>
              <a:t>Cherubim</a:t>
            </a:r>
            <a:r>
              <a:rPr lang="en-US" sz="2400" dirty="0" smtClean="0"/>
              <a:t>: highest order with indescribable power—appearance as man, lion,– four wings</a:t>
            </a:r>
          </a:p>
          <a:p>
            <a:pPr marL="342900" lvl="1" indent="-342900">
              <a:buFontTx/>
              <a:buChar char="•"/>
            </a:pPr>
            <a:r>
              <a:rPr lang="en-US" sz="2400" dirty="0" smtClean="0"/>
              <a:t>Satan appears as – ‘Angel of light’, ‘Roaring lion’, etc.</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rides on Cherubim!</a:t>
            </a:r>
            <a:endParaRPr lang="en-US" dirty="0"/>
          </a:p>
        </p:txBody>
      </p:sp>
      <p:sp>
        <p:nvSpPr>
          <p:cNvPr id="3" name="Content Placeholder 2"/>
          <p:cNvSpPr>
            <a:spLocks noGrp="1"/>
          </p:cNvSpPr>
          <p:nvPr>
            <p:ph idx="1"/>
          </p:nvPr>
        </p:nvSpPr>
        <p:spPr/>
        <p:txBody>
          <a:bodyPr/>
          <a:lstStyle/>
          <a:p>
            <a:r>
              <a:rPr lang="en-US" dirty="0" smtClean="0"/>
              <a:t>2Sa 22:7  "In my distress I called upon the LORD, Yes, I cried to my God; And from His temple He heard my voice, And my cry for help </a:t>
            </a:r>
            <a:r>
              <a:rPr lang="en-US" i="1" dirty="0" smtClean="0"/>
              <a:t>came into His ears…</a:t>
            </a:r>
            <a:endParaRPr lang="en-US" b="1" dirty="0" smtClean="0"/>
          </a:p>
          <a:p>
            <a:r>
              <a:rPr lang="en-US" b="1" dirty="0" smtClean="0"/>
              <a:t>2Sa 22:11  "And He rode on a cherub and flew; And He appeared on the wings of the wind.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He walked in Eden – so when was Eden complete?</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smtClean="0"/>
              <a:t>Turn to Genesis 1</a:t>
            </a:r>
          </a:p>
          <a:p>
            <a:r>
              <a:rPr lang="en-US" dirty="0" smtClean="0"/>
              <a:t>We know Satan fell after walking in Eden!</a:t>
            </a:r>
          </a:p>
          <a:p>
            <a:r>
              <a:rPr lang="en-US" dirty="0" smtClean="0"/>
              <a:t>Adam and Eve walked in Eden as well, so we know the fall must have taken place after Eden was finished, before mankind was created!</a:t>
            </a:r>
          </a:p>
          <a:p>
            <a:r>
              <a:rPr lang="en-US" dirty="0" smtClean="0"/>
              <a:t>So now we must ask, why did Satan fall?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33400" y="2362200"/>
            <a:ext cx="8229600" cy="1143000"/>
          </a:xfrm>
        </p:spPr>
        <p:txBody>
          <a:bodyPr/>
          <a:lstStyle/>
          <a:p>
            <a:r>
              <a:rPr lang="en-US" smtClean="0"/>
              <a:t>What was his sin?</a:t>
            </a:r>
          </a:p>
        </p:txBody>
      </p:sp>
      <p:sp>
        <p:nvSpPr>
          <p:cNvPr id="82947"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US" smtClean="0"/>
          </a:p>
        </p:txBody>
      </p:sp>
      <p:sp>
        <p:nvSpPr>
          <p:cNvPr id="83971" name="Content Placeholder 2"/>
          <p:cNvSpPr>
            <a:spLocks noGrp="1"/>
          </p:cNvSpPr>
          <p:nvPr>
            <p:ph idx="1"/>
          </p:nvPr>
        </p:nvSpPr>
        <p:spPr>
          <a:xfrm>
            <a:off x="457200" y="228600"/>
            <a:ext cx="8229600" cy="5897563"/>
          </a:xfrm>
        </p:spPr>
        <p:txBody>
          <a:bodyPr/>
          <a:lstStyle/>
          <a:p>
            <a:r>
              <a:rPr lang="en-US" sz="2400" dirty="0" smtClean="0"/>
              <a:t>Isa 14:11  'Your pomp </a:t>
            </a:r>
            <a:r>
              <a:rPr lang="en-US" sz="2400" i="1" dirty="0" smtClean="0"/>
              <a:t>and the music of your harps Have been brought down to </a:t>
            </a:r>
            <a:r>
              <a:rPr lang="en-US" sz="2400" i="1" dirty="0" err="1" smtClean="0"/>
              <a:t>Sheol</a:t>
            </a:r>
            <a:r>
              <a:rPr lang="en-US" sz="2400" i="1" dirty="0" smtClean="0"/>
              <a:t>; Maggots are spread out as your bed beneath you And worms are your covering.' </a:t>
            </a:r>
          </a:p>
          <a:p>
            <a:r>
              <a:rPr lang="en-US" sz="2400" dirty="0" smtClean="0"/>
              <a:t>Isa 14:12  "How you have fallen from heaven, O star of the morning, son of the dawn! You have been cut down to the earth, You who have weakened the nations! </a:t>
            </a:r>
          </a:p>
          <a:p>
            <a:r>
              <a:rPr lang="en-US" sz="2400" dirty="0" smtClean="0"/>
              <a:t>Isa 14:13  "But you said in your heart, 'I will ascend to heaven; I will raise my throne above the stars of God, And I will sit on the mount of assembly In the recesses of the north. </a:t>
            </a:r>
          </a:p>
          <a:p>
            <a:r>
              <a:rPr lang="en-US" sz="2400" dirty="0" smtClean="0"/>
              <a:t>Isa 14:14  'I will ascend above the heights of the clouds; I will make myself like the Most High.' </a:t>
            </a:r>
          </a:p>
          <a:p>
            <a:r>
              <a:rPr lang="en-US" sz="2800" dirty="0" smtClean="0"/>
              <a:t>His sin was to usurp the hierarchy God established!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This is why women are not allowed to have authority over a man or teach a man…</a:t>
            </a:r>
            <a:endParaRPr lang="en-US" sz="3200" dirty="0"/>
          </a:p>
        </p:txBody>
      </p:sp>
      <p:sp>
        <p:nvSpPr>
          <p:cNvPr id="3" name="Content Placeholder 2"/>
          <p:cNvSpPr>
            <a:spLocks noGrp="1"/>
          </p:cNvSpPr>
          <p:nvPr>
            <p:ph idx="1"/>
          </p:nvPr>
        </p:nvSpPr>
        <p:spPr/>
        <p:txBody>
          <a:bodyPr/>
          <a:lstStyle/>
          <a:p>
            <a:r>
              <a:rPr lang="en-US" dirty="0" smtClean="0"/>
              <a:t>To do so would be to rebel against the hierarchy that God established.</a:t>
            </a:r>
          </a:p>
          <a:p>
            <a:r>
              <a:rPr lang="en-US" dirty="0" smtClean="0"/>
              <a:t>1Co 11:3  But I want you to understand that Christ is the head of every man, and the man is the head of a woman, and God is the head of Christ. </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txBody>
          <a:bodyPr/>
          <a:lstStyle/>
          <a:p>
            <a:r>
              <a:rPr lang="en-US" dirty="0" smtClean="0"/>
              <a:t>So, when women pray or prophesy publically they need to where a veil or covering – </a:t>
            </a:r>
          </a:p>
          <a:p>
            <a:r>
              <a:rPr lang="en-US" dirty="0" smtClean="0"/>
              <a:t>The covering is not her hair..</a:t>
            </a:r>
          </a:p>
          <a:p>
            <a:r>
              <a:rPr lang="en-US" dirty="0" smtClean="0"/>
              <a:t>1Co 11:6  For if a woman does not cover her head, let her also have her hair cut off; </a:t>
            </a:r>
          </a:p>
          <a:p>
            <a:endParaRPr lang="en-US" dirty="0" smtClean="0"/>
          </a:p>
          <a:p>
            <a:r>
              <a:rPr lang="en-US" dirty="0" smtClean="0"/>
              <a:t>And she must wear it on account of the angels…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4000" dirty="0" smtClean="0"/>
              <a:t>We have discovered heaven is bigger than our whole universe!</a:t>
            </a:r>
          </a:p>
        </p:txBody>
      </p:sp>
      <p:sp>
        <p:nvSpPr>
          <p:cNvPr id="74755" name="Content Placeholder 2"/>
          <p:cNvSpPr>
            <a:spLocks noGrp="1"/>
          </p:cNvSpPr>
          <p:nvPr>
            <p:ph idx="1"/>
          </p:nvPr>
        </p:nvSpPr>
        <p:spPr/>
        <p:txBody>
          <a:bodyPr/>
          <a:lstStyle/>
          <a:p>
            <a:r>
              <a:rPr lang="en-US" dirty="0" smtClean="0"/>
              <a:t>And there are most likely billions of angels with jobs, positions, authority, etc.</a:t>
            </a:r>
          </a:p>
          <a:p>
            <a:r>
              <a:rPr lang="en-US" dirty="0" smtClean="0"/>
              <a:t>And more than that – they have free will!</a:t>
            </a:r>
          </a:p>
          <a:p>
            <a:r>
              <a:rPr lang="en-US" dirty="0" smtClean="0"/>
              <a:t>In fact, when Lucifer rebelled against God, he had an army consisting of 1/3 of all the angels with him!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1Co 11:10  Therefore the woman </a:t>
            </a:r>
            <a:r>
              <a:rPr lang="en-US" u="sng" dirty="0" smtClean="0"/>
              <a:t>ought</a:t>
            </a:r>
            <a:r>
              <a:rPr lang="en-US" dirty="0" smtClean="0"/>
              <a:t> to have </a:t>
            </a:r>
            <a:r>
              <a:rPr lang="en-US" i="1" dirty="0" smtClean="0"/>
              <a:t>a symbol of authority on her head, because of the angels. </a:t>
            </a:r>
          </a:p>
          <a:p>
            <a:r>
              <a:rPr lang="en-US" i="1" dirty="0" smtClean="0"/>
              <a:t>‘ought’ – to owe or be bound legally to a debt, </a:t>
            </a:r>
            <a:r>
              <a:rPr lang="en-US" dirty="0" smtClean="0"/>
              <a:t>to be legally commanded to perform a duty that one owes in fulfillment of a judgment.</a:t>
            </a:r>
            <a:endParaRPr lang="en-US" i="1"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 legal judgment because of Eve’s fall into sin…</a:t>
            </a:r>
            <a:endParaRPr lang="en-US" dirty="0"/>
          </a:p>
        </p:txBody>
      </p:sp>
      <p:sp>
        <p:nvSpPr>
          <p:cNvPr id="3" name="Content Placeholder 2"/>
          <p:cNvSpPr>
            <a:spLocks noGrp="1"/>
          </p:cNvSpPr>
          <p:nvPr>
            <p:ph idx="1"/>
          </p:nvPr>
        </p:nvSpPr>
        <p:spPr/>
        <p:txBody>
          <a:bodyPr/>
          <a:lstStyle/>
          <a:p>
            <a:r>
              <a:rPr lang="en-US" dirty="0" smtClean="0"/>
              <a:t>Gen 3:16  To the woman He said, "I will greatly multiply Your pain in childbirth, In pain you will bring forth children; Yet your desire will be for your husband, And he will rule over you."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r>
              <a:rPr lang="en-US" dirty="0" smtClean="0">
                <a:solidFill>
                  <a:schemeClr val="bg1"/>
                </a:solidFill>
                <a:latin typeface="Verdana" pitchFamily="34" charset="0"/>
              </a:rPr>
              <a:t>So we know that…</a:t>
            </a:r>
          </a:p>
        </p:txBody>
      </p:sp>
      <p:sp>
        <p:nvSpPr>
          <p:cNvPr id="95235" name="Rectangle 3"/>
          <p:cNvSpPr>
            <a:spLocks noGrp="1" noChangeArrowheads="1"/>
          </p:cNvSpPr>
          <p:nvPr>
            <p:ph type="body" idx="4294967295"/>
          </p:nvPr>
        </p:nvSpPr>
        <p:spPr>
          <a:xfrm>
            <a:off x="304800" y="1371600"/>
            <a:ext cx="8534400" cy="5105400"/>
          </a:xfrm>
        </p:spPr>
        <p:txBody>
          <a:bodyPr/>
          <a:lstStyle/>
          <a:p>
            <a:pPr>
              <a:lnSpc>
                <a:spcPct val="90000"/>
              </a:lnSpc>
            </a:pPr>
            <a:r>
              <a:rPr lang="en-US" sz="2800" dirty="0" smtClean="0">
                <a:solidFill>
                  <a:srgbClr val="FFFFFF"/>
                </a:solidFill>
                <a:cs typeface="Times New Roman" pitchFamily="18" charset="0"/>
              </a:rPr>
              <a:t>All angels were originally created “holy.” God cannot create something that is sinful. Some angels chose not to obey God and sinned. Peter refers to </a:t>
            </a:r>
            <a:r>
              <a:rPr lang="en-US" sz="2800" i="1" dirty="0" smtClean="0">
                <a:solidFill>
                  <a:srgbClr val="FFFFFF"/>
                </a:solidFill>
                <a:cs typeface="Times New Roman" pitchFamily="18" charset="0"/>
              </a:rPr>
              <a:t>“the angels that sinned”</a:t>
            </a:r>
            <a:r>
              <a:rPr lang="en-US" sz="2800" dirty="0" smtClean="0">
                <a:solidFill>
                  <a:srgbClr val="FFFFFF"/>
                </a:solidFill>
                <a:cs typeface="Times New Roman" pitchFamily="18" charset="0"/>
              </a:rPr>
              <a:t> (2 Pet. 2:4). Jude mentions </a:t>
            </a:r>
            <a:r>
              <a:rPr lang="en-US" sz="2800" i="1" dirty="0" smtClean="0">
                <a:solidFill>
                  <a:srgbClr val="FFFFFF"/>
                </a:solidFill>
                <a:cs typeface="Times New Roman" pitchFamily="18" charset="0"/>
              </a:rPr>
              <a:t>“the angels which kept not their first estate, but left their own habitation...”</a:t>
            </a:r>
            <a:r>
              <a:rPr lang="en-US" sz="2800" dirty="0" smtClean="0">
                <a:solidFill>
                  <a:srgbClr val="FFFFFF"/>
                </a:solidFill>
                <a:cs typeface="Times New Roman" pitchFamily="18" charset="0"/>
              </a:rPr>
              <a:t> (Jude 6). </a:t>
            </a:r>
          </a:p>
          <a:p>
            <a:pPr>
              <a:lnSpc>
                <a:spcPct val="90000"/>
              </a:lnSpc>
            </a:pPr>
            <a:r>
              <a:rPr lang="en-US" sz="2800" dirty="0" smtClean="0">
                <a:solidFill>
                  <a:srgbClr val="FFFFFF"/>
                </a:solidFill>
                <a:cs typeface="Times New Roman" pitchFamily="18" charset="0"/>
              </a:rPr>
              <a:t>Jesus referred to hell as </a:t>
            </a:r>
            <a:r>
              <a:rPr lang="en-US" sz="2800" i="1" dirty="0" smtClean="0">
                <a:solidFill>
                  <a:srgbClr val="FFFFFF"/>
                </a:solidFill>
                <a:cs typeface="Times New Roman" pitchFamily="18" charset="0"/>
              </a:rPr>
              <a:t>“everlasting fire, prepared for the devil and </a:t>
            </a:r>
            <a:r>
              <a:rPr lang="en-US" sz="2800" b="1" i="1" dirty="0" smtClean="0">
                <a:solidFill>
                  <a:srgbClr val="FFFFFF"/>
                </a:solidFill>
                <a:cs typeface="Times New Roman" pitchFamily="18" charset="0"/>
              </a:rPr>
              <a:t>his angels</a:t>
            </a:r>
            <a:r>
              <a:rPr lang="en-US" sz="2800" i="1" dirty="0" smtClean="0">
                <a:solidFill>
                  <a:srgbClr val="FFFFFF"/>
                </a:solidFill>
                <a:cs typeface="Times New Roman" pitchFamily="18" charset="0"/>
              </a:rPr>
              <a:t>”</a:t>
            </a:r>
            <a:r>
              <a:rPr lang="en-US" sz="2800" dirty="0" smtClean="0">
                <a:solidFill>
                  <a:srgbClr val="FFFFFF"/>
                </a:solidFill>
                <a:cs typeface="Times New Roman" pitchFamily="18" charset="0"/>
              </a:rPr>
              <a:t> (Mt. 25:41). Evidently, Satan’s angels are the angels which chose to follow Lucifer in his quest for the worship that belonged to God.</a:t>
            </a:r>
            <a:r>
              <a:rPr lang="en-US" sz="2800" dirty="0" smtClean="0">
                <a:solidFill>
                  <a:srgbClr val="FFFFFF"/>
                </a:solidFill>
                <a:latin typeface="Arial Black" pitchFamily="34"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Isaiah continued…</a:t>
            </a:r>
            <a:endParaRPr lang="en-US" dirty="0"/>
          </a:p>
        </p:txBody>
      </p:sp>
      <p:sp>
        <p:nvSpPr>
          <p:cNvPr id="3" name="Content Placeholder 2"/>
          <p:cNvSpPr>
            <a:spLocks noGrp="1"/>
          </p:cNvSpPr>
          <p:nvPr>
            <p:ph idx="1"/>
          </p:nvPr>
        </p:nvSpPr>
        <p:spPr>
          <a:xfrm>
            <a:off x="457200" y="838200"/>
            <a:ext cx="8229600" cy="5287963"/>
          </a:xfrm>
        </p:spPr>
        <p:txBody>
          <a:bodyPr/>
          <a:lstStyle/>
          <a:p>
            <a:r>
              <a:rPr lang="en-US" sz="2800" dirty="0" smtClean="0"/>
              <a:t>Isa 14:15  "Nevertheless you will be thrust down to </a:t>
            </a:r>
            <a:r>
              <a:rPr lang="en-US" sz="2800" dirty="0" err="1" smtClean="0"/>
              <a:t>Sheol</a:t>
            </a:r>
            <a:r>
              <a:rPr lang="en-US" sz="2800" dirty="0" smtClean="0"/>
              <a:t>, To the recesses of the pit. </a:t>
            </a:r>
          </a:p>
          <a:p>
            <a:r>
              <a:rPr lang="en-US" sz="2800" dirty="0" smtClean="0"/>
              <a:t>This won’t happen until the second coming of Christ(Rev. 20:1-3) </a:t>
            </a:r>
          </a:p>
          <a:p>
            <a:r>
              <a:rPr lang="en-US" sz="2800" dirty="0" smtClean="0"/>
              <a:t>Rev 20:2-3  And he laid hold of the dragon, the serpent of old, who is the devil and Satan, and bound him for a thousand years; </a:t>
            </a:r>
            <a:r>
              <a:rPr lang="en-US" sz="2800" b="1" dirty="0" smtClean="0"/>
              <a:t>3 and he threw him into the pit/abyss, and shut </a:t>
            </a:r>
            <a:r>
              <a:rPr lang="en-US" sz="2800" b="1" i="1" dirty="0" smtClean="0"/>
              <a:t>it and sealed it over him, so that he would not deceive the nations any longer, until the thousand years were completed;</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What we do know about Satan from New Testament revelation</a:t>
            </a:r>
          </a:p>
        </p:txBody>
      </p:sp>
      <p:sp>
        <p:nvSpPr>
          <p:cNvPr id="39939" name="Rectangle 3"/>
          <p:cNvSpPr>
            <a:spLocks noGrp="1" noChangeArrowheads="1"/>
          </p:cNvSpPr>
          <p:nvPr>
            <p:ph type="body" idx="1"/>
          </p:nvPr>
        </p:nvSpPr>
        <p:spPr/>
        <p:txBody>
          <a:bodyPr/>
          <a:lstStyle/>
          <a:p>
            <a:pPr>
              <a:lnSpc>
                <a:spcPct val="80000"/>
              </a:lnSpc>
            </a:pPr>
            <a:r>
              <a:rPr lang="en-US" sz="1600" b="1" i="1"/>
              <a:t>“You are of your father the devil, and you want to do the desires of your father. He was a murderer from the beginning, and does not stand in the truth, because there is no truth in him. Whenever he speaks a lie, he speaks from his own nature; for he is a liar, and the father of lies. Jn. 8:44</a:t>
            </a:r>
          </a:p>
          <a:p>
            <a:pPr>
              <a:lnSpc>
                <a:spcPct val="80000"/>
              </a:lnSpc>
            </a:pPr>
            <a:endParaRPr lang="en-US" sz="1600" b="1" i="1"/>
          </a:p>
          <a:p>
            <a:pPr>
              <a:lnSpc>
                <a:spcPct val="80000"/>
              </a:lnSpc>
            </a:pPr>
            <a:r>
              <a:rPr lang="en-US" sz="1600" b="1" i="1"/>
              <a:t>And the God of peace will soon crush Satan under your feet. The grace of our Lord Jesus be with you. Rom. 16:20</a:t>
            </a:r>
          </a:p>
          <a:p>
            <a:pPr>
              <a:lnSpc>
                <a:spcPct val="80000"/>
              </a:lnSpc>
            </a:pPr>
            <a:endParaRPr lang="en-US" sz="1600" b="1" i="1"/>
          </a:p>
          <a:p>
            <a:pPr>
              <a:lnSpc>
                <a:spcPct val="80000"/>
              </a:lnSpc>
            </a:pPr>
            <a:r>
              <a:rPr lang="en-US" sz="1600" b="1" i="1"/>
              <a:t>But I am afraid, lest as the serpent deceived Eve by his craftiness, your minds should be led astray from the simplicity and purity of devotion to Christ. 2 Cor. 11:3</a:t>
            </a:r>
          </a:p>
          <a:p>
            <a:pPr>
              <a:lnSpc>
                <a:spcPct val="80000"/>
              </a:lnSpc>
            </a:pPr>
            <a:endParaRPr lang="en-US" sz="1600" b="1" i="1"/>
          </a:p>
          <a:p>
            <a:pPr>
              <a:lnSpc>
                <a:spcPct val="80000"/>
              </a:lnSpc>
            </a:pPr>
            <a:r>
              <a:rPr lang="en-US" sz="1600" b="1" i="1"/>
              <a:t>And no wonder, for even Satan disguises himself as an angel of light. 2 Cor. 11:14</a:t>
            </a:r>
          </a:p>
          <a:p>
            <a:pPr>
              <a:lnSpc>
                <a:spcPct val="80000"/>
              </a:lnSpc>
              <a:buFontTx/>
              <a:buNone/>
            </a:pPr>
            <a:endParaRPr lang="en-US" sz="1600" b="1" i="1"/>
          </a:p>
          <a:p>
            <a:pPr>
              <a:lnSpc>
                <a:spcPct val="80000"/>
              </a:lnSpc>
            </a:pPr>
            <a:r>
              <a:rPr lang="en-US" sz="1600" b="1" i="1"/>
              <a:t>And the great dragon was thrown down, the serpent of old who is called the devil and Satan, who deceives the whole world; he was thrown down to the earth, and his angels were thrown down with him.  Rev. 12:9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066800"/>
            <a:ext cx="8229600" cy="4525963"/>
          </a:xfrm>
        </p:spPr>
        <p:txBody>
          <a:bodyPr/>
          <a:lstStyle/>
          <a:p>
            <a:endParaRPr lang="en-US"/>
          </a:p>
        </p:txBody>
      </p:sp>
      <p:sp>
        <p:nvSpPr>
          <p:cNvPr id="12292" name="Text Box 4"/>
          <p:cNvSpPr txBox="1">
            <a:spLocks noChangeArrowheads="1"/>
          </p:cNvSpPr>
          <p:nvPr/>
        </p:nvSpPr>
        <p:spPr bwMode="auto">
          <a:xfrm>
            <a:off x="152400" y="6858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Satan 			Adversary				Matt 4:10</a:t>
            </a:r>
          </a:p>
        </p:txBody>
      </p:sp>
      <p:sp>
        <p:nvSpPr>
          <p:cNvPr id="12293" name="Text Box 5"/>
          <p:cNvSpPr txBox="1">
            <a:spLocks noChangeArrowheads="1"/>
          </p:cNvSpPr>
          <p:nvPr/>
        </p:nvSpPr>
        <p:spPr bwMode="auto">
          <a:xfrm>
            <a:off x="152400" y="1066800"/>
            <a:ext cx="8991600" cy="461665"/>
          </a:xfrm>
          <a:prstGeom prst="rect">
            <a:avLst/>
          </a:prstGeom>
          <a:noFill/>
          <a:ln w="9525">
            <a:noFill/>
            <a:miter lim="800000"/>
            <a:headEnd/>
            <a:tailEnd/>
          </a:ln>
        </p:spPr>
        <p:txBody>
          <a:bodyPr>
            <a:spAutoFit/>
          </a:bodyPr>
          <a:lstStyle/>
          <a:p>
            <a:pPr>
              <a:spcBef>
                <a:spcPct val="50000"/>
              </a:spcBef>
            </a:pPr>
            <a:r>
              <a:rPr lang="en-US" sz="2400" dirty="0" smtClean="0">
                <a:solidFill>
                  <a:schemeClr val="bg1"/>
                </a:solidFill>
                <a:cs typeface="+mn-cs"/>
              </a:rPr>
              <a:t>Devil   		Slanderer/Accuser/Gossiper 	Matt 4:1+</a:t>
            </a:r>
          </a:p>
        </p:txBody>
      </p:sp>
      <p:sp>
        <p:nvSpPr>
          <p:cNvPr id="12294" name="Text Box 6"/>
          <p:cNvSpPr txBox="1">
            <a:spLocks noChangeArrowheads="1"/>
          </p:cNvSpPr>
          <p:nvPr/>
        </p:nvSpPr>
        <p:spPr bwMode="auto">
          <a:xfrm>
            <a:off x="152400" y="14478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Evil One  		Intrinsically evil 			Jn 17:15</a:t>
            </a:r>
          </a:p>
        </p:txBody>
      </p:sp>
      <p:sp>
        <p:nvSpPr>
          <p:cNvPr id="12295" name="Text Box 7"/>
          <p:cNvSpPr txBox="1">
            <a:spLocks noChangeArrowheads="1"/>
          </p:cNvSpPr>
          <p:nvPr/>
        </p:nvSpPr>
        <p:spPr bwMode="auto">
          <a:xfrm>
            <a:off x="152400" y="1752600"/>
            <a:ext cx="8991600" cy="457200"/>
          </a:xfrm>
          <a:prstGeom prst="rect">
            <a:avLst/>
          </a:prstGeom>
          <a:noFill/>
          <a:ln w="9525">
            <a:noFill/>
            <a:miter lim="800000"/>
            <a:headEnd/>
            <a:tailEnd/>
          </a:ln>
        </p:spPr>
        <p:txBody>
          <a:bodyPr>
            <a:spAutoFit/>
          </a:bodyPr>
          <a:lstStyle/>
          <a:p>
            <a:pPr>
              <a:spcBef>
                <a:spcPct val="50000"/>
              </a:spcBef>
            </a:pPr>
            <a:r>
              <a:rPr lang="en-US" sz="2400" dirty="0" smtClean="0">
                <a:solidFill>
                  <a:schemeClr val="bg1"/>
                </a:solidFill>
                <a:cs typeface="+mn-cs"/>
              </a:rPr>
              <a:t>Great red dragon  	Destructive creature 		Rev 12:3</a:t>
            </a:r>
          </a:p>
        </p:txBody>
      </p:sp>
      <p:sp>
        <p:nvSpPr>
          <p:cNvPr id="12297" name="Text Box 9"/>
          <p:cNvSpPr txBox="1">
            <a:spLocks noChangeArrowheads="1"/>
          </p:cNvSpPr>
          <p:nvPr/>
        </p:nvSpPr>
        <p:spPr bwMode="auto">
          <a:xfrm>
            <a:off x="152400" y="22098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Serpent of old	Deceiver in Eden			Rev12:9</a:t>
            </a:r>
          </a:p>
        </p:txBody>
      </p:sp>
      <p:sp>
        <p:nvSpPr>
          <p:cNvPr id="12298" name="Text Box 10"/>
          <p:cNvSpPr txBox="1">
            <a:spLocks noChangeArrowheads="1"/>
          </p:cNvSpPr>
          <p:nvPr/>
        </p:nvSpPr>
        <p:spPr bwMode="auto">
          <a:xfrm>
            <a:off x="152400" y="25908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Abaddon		Destruction				Rev 9:11</a:t>
            </a:r>
          </a:p>
        </p:txBody>
      </p:sp>
      <p:sp>
        <p:nvSpPr>
          <p:cNvPr id="12300" name="Text Box 12"/>
          <p:cNvSpPr txBox="1">
            <a:spLocks noChangeArrowheads="1"/>
          </p:cNvSpPr>
          <p:nvPr/>
        </p:nvSpPr>
        <p:spPr bwMode="auto">
          <a:xfrm>
            <a:off x="152400" y="29718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Adversary		Opponent 				1 Pet 5:8</a:t>
            </a:r>
          </a:p>
        </p:txBody>
      </p:sp>
      <p:sp>
        <p:nvSpPr>
          <p:cNvPr id="12301" name="Text Box 13"/>
          <p:cNvSpPr txBox="1">
            <a:spLocks noChangeArrowheads="1"/>
          </p:cNvSpPr>
          <p:nvPr/>
        </p:nvSpPr>
        <p:spPr bwMode="auto">
          <a:xfrm>
            <a:off x="152400" y="33528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Beelzebul		Lord of the fly (Baalzebub)		Matt12:24</a:t>
            </a:r>
          </a:p>
        </p:txBody>
      </p:sp>
      <p:sp>
        <p:nvSpPr>
          <p:cNvPr id="12302" name="Text Box 14"/>
          <p:cNvSpPr txBox="1">
            <a:spLocks noChangeArrowheads="1"/>
          </p:cNvSpPr>
          <p:nvPr/>
        </p:nvSpPr>
        <p:spPr bwMode="auto">
          <a:xfrm>
            <a:off x="152400" y="3733800"/>
            <a:ext cx="8991600" cy="457200"/>
          </a:xfrm>
          <a:prstGeom prst="rect">
            <a:avLst/>
          </a:prstGeom>
          <a:noFill/>
          <a:ln w="9525">
            <a:noFill/>
            <a:miter lim="800000"/>
            <a:headEnd/>
            <a:tailEnd/>
          </a:ln>
        </p:spPr>
        <p:txBody>
          <a:bodyPr>
            <a:spAutoFit/>
          </a:bodyPr>
          <a:lstStyle/>
          <a:p>
            <a:pPr>
              <a:spcBef>
                <a:spcPct val="50000"/>
              </a:spcBef>
            </a:pPr>
            <a:r>
              <a:rPr lang="en-US" sz="2400" dirty="0" smtClean="0">
                <a:solidFill>
                  <a:schemeClr val="bg1"/>
                </a:solidFill>
                <a:cs typeface="+mn-cs"/>
              </a:rPr>
              <a:t>god of this world	Controls philosophy of world 	2 </a:t>
            </a:r>
            <a:r>
              <a:rPr lang="en-US" sz="2400" dirty="0" err="1" smtClean="0">
                <a:solidFill>
                  <a:schemeClr val="bg1"/>
                </a:solidFill>
                <a:cs typeface="+mn-cs"/>
              </a:rPr>
              <a:t>Cor</a:t>
            </a:r>
            <a:r>
              <a:rPr lang="en-US" sz="2400" dirty="0" smtClean="0">
                <a:solidFill>
                  <a:schemeClr val="bg1"/>
                </a:solidFill>
                <a:cs typeface="+mn-cs"/>
              </a:rPr>
              <a:t> 4:4</a:t>
            </a:r>
          </a:p>
        </p:txBody>
      </p:sp>
      <p:sp>
        <p:nvSpPr>
          <p:cNvPr id="12303" name="Text Box 15"/>
          <p:cNvSpPr txBox="1">
            <a:spLocks noChangeArrowheads="1"/>
          </p:cNvSpPr>
          <p:nvPr/>
        </p:nvSpPr>
        <p:spPr bwMode="auto">
          <a:xfrm>
            <a:off x="152400" y="40386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Ruler of this world  	Rules in world system		Jn 12:31</a:t>
            </a:r>
          </a:p>
        </p:txBody>
      </p:sp>
      <p:sp>
        <p:nvSpPr>
          <p:cNvPr id="12305" name="Text Box 17"/>
          <p:cNvSpPr txBox="1">
            <a:spLocks noChangeArrowheads="1"/>
          </p:cNvSpPr>
          <p:nvPr/>
        </p:nvSpPr>
        <p:spPr bwMode="auto">
          <a:xfrm>
            <a:off x="152400" y="4449763"/>
            <a:ext cx="8991600" cy="641350"/>
          </a:xfrm>
          <a:prstGeom prst="rect">
            <a:avLst/>
          </a:prstGeom>
          <a:noFill/>
          <a:ln w="9525">
            <a:noFill/>
            <a:miter lim="800000"/>
            <a:headEnd/>
            <a:tailEnd/>
          </a:ln>
        </p:spPr>
        <p:txBody>
          <a:bodyPr>
            <a:spAutoFit/>
          </a:bodyPr>
          <a:lstStyle/>
          <a:p>
            <a:pPr>
              <a:lnSpc>
                <a:spcPct val="75000"/>
              </a:lnSpc>
            </a:pPr>
            <a:r>
              <a:rPr lang="en-US" sz="2400" smtClean="0">
                <a:solidFill>
                  <a:schemeClr val="bg1"/>
                </a:solidFill>
                <a:cs typeface="+mn-cs"/>
              </a:rPr>
              <a:t>Prince of the power Control of unbelievers		Eph 2:2        of the air </a:t>
            </a:r>
          </a:p>
        </p:txBody>
      </p:sp>
      <p:sp>
        <p:nvSpPr>
          <p:cNvPr id="12306" name="Text Box 18"/>
          <p:cNvSpPr txBox="1">
            <a:spLocks noChangeArrowheads="1"/>
          </p:cNvSpPr>
          <p:nvPr/>
        </p:nvSpPr>
        <p:spPr bwMode="auto">
          <a:xfrm>
            <a:off x="152400" y="52578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Enemy		Opponent				Matt 13:28</a:t>
            </a:r>
          </a:p>
        </p:txBody>
      </p:sp>
      <p:sp>
        <p:nvSpPr>
          <p:cNvPr id="12307" name="Text Box 19"/>
          <p:cNvSpPr txBox="1">
            <a:spLocks noChangeArrowheads="1"/>
          </p:cNvSpPr>
          <p:nvPr/>
        </p:nvSpPr>
        <p:spPr bwMode="auto">
          <a:xfrm>
            <a:off x="152400" y="49530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Tempter		Solicits people to sin		Matt 4:3</a:t>
            </a:r>
          </a:p>
        </p:txBody>
      </p:sp>
      <p:sp>
        <p:nvSpPr>
          <p:cNvPr id="12308" name="Text Box 20"/>
          <p:cNvSpPr txBox="1">
            <a:spLocks noChangeArrowheads="1"/>
          </p:cNvSpPr>
          <p:nvPr/>
        </p:nvSpPr>
        <p:spPr bwMode="auto">
          <a:xfrm>
            <a:off x="152400" y="5867400"/>
            <a:ext cx="89916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Liar			Perverts the truth			John 8:44</a:t>
            </a:r>
          </a:p>
        </p:txBody>
      </p:sp>
      <p:sp>
        <p:nvSpPr>
          <p:cNvPr id="12309" name="Text Box 21"/>
          <p:cNvSpPr txBox="1">
            <a:spLocks noChangeArrowheads="1"/>
          </p:cNvSpPr>
          <p:nvPr/>
        </p:nvSpPr>
        <p:spPr bwMode="auto">
          <a:xfrm>
            <a:off x="152400" y="5562600"/>
            <a:ext cx="8839200" cy="457200"/>
          </a:xfrm>
          <a:prstGeom prst="rect">
            <a:avLst/>
          </a:prstGeom>
          <a:noFill/>
          <a:ln w="9525">
            <a:noFill/>
            <a:miter lim="800000"/>
            <a:headEnd/>
            <a:tailEnd/>
          </a:ln>
        </p:spPr>
        <p:txBody>
          <a:bodyPr>
            <a:spAutoFit/>
          </a:bodyPr>
          <a:lstStyle/>
          <a:p>
            <a:pPr>
              <a:spcBef>
                <a:spcPct val="50000"/>
              </a:spcBef>
            </a:pPr>
            <a:r>
              <a:rPr lang="en-US" sz="2400" smtClean="0">
                <a:solidFill>
                  <a:schemeClr val="bg1"/>
                </a:solidFill>
                <a:cs typeface="+mn-cs"/>
              </a:rPr>
              <a:t>Accuser		Accuses believers before God 	Rev 12:1</a:t>
            </a:r>
          </a:p>
        </p:txBody>
      </p:sp>
      <p:grpSp>
        <p:nvGrpSpPr>
          <p:cNvPr id="2" name="Group 24"/>
          <p:cNvGrpSpPr>
            <a:grpSpLocks/>
          </p:cNvGrpSpPr>
          <p:nvPr/>
        </p:nvGrpSpPr>
        <p:grpSpPr bwMode="auto">
          <a:xfrm>
            <a:off x="152400" y="685800"/>
            <a:ext cx="8839200" cy="5562600"/>
            <a:chOff x="96" y="768"/>
            <a:chExt cx="5568" cy="3504"/>
          </a:xfrm>
        </p:grpSpPr>
        <p:sp>
          <p:nvSpPr>
            <p:cNvPr id="21523" name="Rectangle 22"/>
            <p:cNvSpPr>
              <a:spLocks noChangeArrowheads="1"/>
            </p:cNvSpPr>
            <p:nvPr/>
          </p:nvSpPr>
          <p:spPr bwMode="auto">
            <a:xfrm>
              <a:off x="96" y="768"/>
              <a:ext cx="5568" cy="3504"/>
            </a:xfrm>
            <a:prstGeom prst="rect">
              <a:avLst/>
            </a:prstGeom>
            <a:noFill/>
            <a:ln w="9525">
              <a:solidFill>
                <a:schemeClr val="tx1"/>
              </a:solidFill>
              <a:miter lim="800000"/>
              <a:headEnd/>
              <a:tailEnd/>
            </a:ln>
          </p:spPr>
          <p:txBody>
            <a:bodyPr wrap="none" anchor="ctr"/>
            <a:lstStyle/>
            <a:p>
              <a:endParaRPr lang="en-US" smtClean="0">
                <a:solidFill>
                  <a:schemeClr val="bg1"/>
                </a:solidFill>
                <a:cs typeface="+mn-cs"/>
              </a:endParaRPr>
            </a:p>
          </p:txBody>
        </p:sp>
        <p:sp>
          <p:nvSpPr>
            <p:cNvPr id="21524" name="Rectangle 23"/>
            <p:cNvSpPr>
              <a:spLocks noChangeArrowheads="1"/>
            </p:cNvSpPr>
            <p:nvPr/>
          </p:nvSpPr>
          <p:spPr bwMode="auto">
            <a:xfrm>
              <a:off x="1824" y="768"/>
              <a:ext cx="2784" cy="3504"/>
            </a:xfrm>
            <a:prstGeom prst="rect">
              <a:avLst/>
            </a:prstGeom>
            <a:noFill/>
            <a:ln w="9525">
              <a:solidFill>
                <a:schemeClr val="tx1"/>
              </a:solidFill>
              <a:miter lim="800000"/>
              <a:headEnd/>
              <a:tailEnd/>
            </a:ln>
          </p:spPr>
          <p:txBody>
            <a:bodyPr wrap="none" anchor="ctr"/>
            <a:lstStyle/>
            <a:p>
              <a:endParaRPr lang="en-US" smtClean="0">
                <a:solidFill>
                  <a:schemeClr val="bg1"/>
                </a:solidFill>
                <a:cs typeface="+mn-cs"/>
              </a:endParaRPr>
            </a:p>
          </p:txBody>
        </p:sp>
      </p:grpSp>
      <p:sp>
        <p:nvSpPr>
          <p:cNvPr id="22" name="Title 21"/>
          <p:cNvSpPr>
            <a:spLocks noGrp="1"/>
          </p:cNvSpPr>
          <p:nvPr>
            <p:ph type="title"/>
          </p:nvPr>
        </p:nvSpPr>
        <p:spPr>
          <a:xfrm>
            <a:off x="457200" y="0"/>
            <a:ext cx="8229600" cy="563562"/>
          </a:xfrm>
        </p:spPr>
        <p:txBody>
          <a:bodyPr/>
          <a:lstStyle/>
          <a:p>
            <a:r>
              <a:rPr lang="en-US" dirty="0" smtClean="0"/>
              <a:t>Names &amp; Activity of Satan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wipe(dow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wipe(down)">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wipe(down)">
                                      <p:cBhvr>
                                        <p:cTn id="22" dur="500"/>
                                        <p:tgtEl>
                                          <p:spTgt spid="122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wipe(down)">
                                      <p:cBhvr>
                                        <p:cTn id="27" dur="500"/>
                                        <p:tgtEl>
                                          <p:spTgt spid="122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298"/>
                                        </p:tgtEl>
                                        <p:attrNameLst>
                                          <p:attrName>style.visibility</p:attrName>
                                        </p:attrNameLst>
                                      </p:cBhvr>
                                      <p:to>
                                        <p:strVal val="visible"/>
                                      </p:to>
                                    </p:set>
                                    <p:animEffect transition="in" filter="wipe(down)">
                                      <p:cBhvr>
                                        <p:cTn id="32" dur="500"/>
                                        <p:tgtEl>
                                          <p:spTgt spid="1229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300"/>
                                        </p:tgtEl>
                                        <p:attrNameLst>
                                          <p:attrName>style.visibility</p:attrName>
                                        </p:attrNameLst>
                                      </p:cBhvr>
                                      <p:to>
                                        <p:strVal val="visible"/>
                                      </p:to>
                                    </p:set>
                                    <p:animEffect transition="in" filter="wipe(down)">
                                      <p:cBhvr>
                                        <p:cTn id="37" dur="500"/>
                                        <p:tgtEl>
                                          <p:spTgt spid="123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301"/>
                                        </p:tgtEl>
                                        <p:attrNameLst>
                                          <p:attrName>style.visibility</p:attrName>
                                        </p:attrNameLst>
                                      </p:cBhvr>
                                      <p:to>
                                        <p:strVal val="visible"/>
                                      </p:to>
                                    </p:set>
                                    <p:animEffect transition="in" filter="wipe(down)">
                                      <p:cBhvr>
                                        <p:cTn id="42" dur="500"/>
                                        <p:tgtEl>
                                          <p:spTgt spid="123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302"/>
                                        </p:tgtEl>
                                        <p:attrNameLst>
                                          <p:attrName>style.visibility</p:attrName>
                                        </p:attrNameLst>
                                      </p:cBhvr>
                                      <p:to>
                                        <p:strVal val="visible"/>
                                      </p:to>
                                    </p:set>
                                    <p:animEffect transition="in" filter="wipe(down)">
                                      <p:cBhvr>
                                        <p:cTn id="47" dur="500"/>
                                        <p:tgtEl>
                                          <p:spTgt spid="1230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303"/>
                                        </p:tgtEl>
                                        <p:attrNameLst>
                                          <p:attrName>style.visibility</p:attrName>
                                        </p:attrNameLst>
                                      </p:cBhvr>
                                      <p:to>
                                        <p:strVal val="visible"/>
                                      </p:to>
                                    </p:set>
                                    <p:animEffect transition="in" filter="wipe(down)">
                                      <p:cBhvr>
                                        <p:cTn id="52" dur="500"/>
                                        <p:tgtEl>
                                          <p:spTgt spid="1230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305"/>
                                        </p:tgtEl>
                                        <p:attrNameLst>
                                          <p:attrName>style.visibility</p:attrName>
                                        </p:attrNameLst>
                                      </p:cBhvr>
                                      <p:to>
                                        <p:strVal val="visible"/>
                                      </p:to>
                                    </p:set>
                                    <p:animEffect transition="in" filter="wipe(down)">
                                      <p:cBhvr>
                                        <p:cTn id="57" dur="500"/>
                                        <p:tgtEl>
                                          <p:spTgt spid="1230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307"/>
                                        </p:tgtEl>
                                        <p:attrNameLst>
                                          <p:attrName>style.visibility</p:attrName>
                                        </p:attrNameLst>
                                      </p:cBhvr>
                                      <p:to>
                                        <p:strVal val="visible"/>
                                      </p:to>
                                    </p:set>
                                    <p:animEffect transition="in" filter="wipe(down)">
                                      <p:cBhvr>
                                        <p:cTn id="62" dur="500"/>
                                        <p:tgtEl>
                                          <p:spTgt spid="1230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306"/>
                                        </p:tgtEl>
                                        <p:attrNameLst>
                                          <p:attrName>style.visibility</p:attrName>
                                        </p:attrNameLst>
                                      </p:cBhvr>
                                      <p:to>
                                        <p:strVal val="visible"/>
                                      </p:to>
                                    </p:set>
                                    <p:animEffect transition="in" filter="wipe(down)">
                                      <p:cBhvr>
                                        <p:cTn id="67" dur="500"/>
                                        <p:tgtEl>
                                          <p:spTgt spid="1230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2309"/>
                                        </p:tgtEl>
                                        <p:attrNameLst>
                                          <p:attrName>style.visibility</p:attrName>
                                        </p:attrNameLst>
                                      </p:cBhvr>
                                      <p:to>
                                        <p:strVal val="visible"/>
                                      </p:to>
                                    </p:set>
                                    <p:animEffect transition="in" filter="wipe(down)">
                                      <p:cBhvr>
                                        <p:cTn id="72" dur="500"/>
                                        <p:tgtEl>
                                          <p:spTgt spid="1230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2308"/>
                                        </p:tgtEl>
                                        <p:attrNameLst>
                                          <p:attrName>style.visibility</p:attrName>
                                        </p:attrNameLst>
                                      </p:cBhvr>
                                      <p:to>
                                        <p:strVal val="visible"/>
                                      </p:to>
                                    </p:set>
                                    <p:animEffect transition="in" filter="wipe(down)">
                                      <p:cBhvr>
                                        <p:cTn id="77" dur="5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5" grpId="0"/>
      <p:bldP spid="12297" grpId="0"/>
      <p:bldP spid="12298" grpId="0"/>
      <p:bldP spid="12300" grpId="0"/>
      <p:bldP spid="12301" grpId="0"/>
      <p:bldP spid="12302" grpId="0"/>
      <p:bldP spid="12303" grpId="0"/>
      <p:bldP spid="12305" grpId="0"/>
      <p:bldP spid="12306" grpId="0"/>
      <p:bldP spid="12307" grpId="0"/>
      <p:bldP spid="12308" grpId="0"/>
      <p:bldP spid="123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normAutofit fontScale="92500" lnSpcReduction="20000"/>
          </a:bodyPr>
          <a:lstStyle/>
          <a:p>
            <a:pPr marL="365760" indent="-283464" eaLnBrk="1" fontAlgn="auto" hangingPunct="1">
              <a:lnSpc>
                <a:spcPct val="80000"/>
              </a:lnSpc>
              <a:spcAft>
                <a:spcPts val="0"/>
              </a:spcAft>
              <a:buFontTx/>
              <a:buNone/>
              <a:defRPr/>
            </a:pPr>
            <a:r>
              <a:rPr lang="en-US" sz="2000" b="1" dirty="0"/>
              <a:t>1. In Christ’s ministry</a:t>
            </a:r>
          </a:p>
          <a:p>
            <a:pPr marL="640080" lvl="1" indent="-237744" eaLnBrk="1" fontAlgn="auto" hangingPunct="1">
              <a:lnSpc>
                <a:spcPct val="80000"/>
              </a:lnSpc>
              <a:spcAft>
                <a:spcPts val="0"/>
              </a:spcAft>
              <a:buFontTx/>
              <a:buNone/>
              <a:defRPr/>
            </a:pPr>
            <a:r>
              <a:rPr lang="en-US" sz="2000" dirty="0"/>
              <a:t>a. He tempted Christ (Matt.4:1-11).</a:t>
            </a:r>
          </a:p>
          <a:p>
            <a:pPr marL="640080" lvl="1" indent="-237744" eaLnBrk="1" fontAlgn="auto" hangingPunct="1">
              <a:lnSpc>
                <a:spcPct val="80000"/>
              </a:lnSpc>
              <a:spcAft>
                <a:spcPts val="0"/>
              </a:spcAft>
              <a:buFontTx/>
              <a:buNone/>
              <a:defRPr/>
            </a:pPr>
            <a:r>
              <a:rPr lang="en-US" sz="2000" dirty="0"/>
              <a:t>b. He attempted to thwart Christ’s work (John 8:44; Matt.16:23).</a:t>
            </a:r>
          </a:p>
          <a:p>
            <a:pPr marL="640080" lvl="1" indent="-237744" eaLnBrk="1" fontAlgn="auto" hangingPunct="1">
              <a:lnSpc>
                <a:spcPct val="80000"/>
              </a:lnSpc>
              <a:spcAft>
                <a:spcPts val="0"/>
              </a:spcAft>
              <a:buFontTx/>
              <a:buNone/>
              <a:defRPr/>
            </a:pPr>
            <a:r>
              <a:rPr lang="en-US" sz="2000" dirty="0"/>
              <a:t>c. He possessed Judas to accomplish the betrayal (John 13:27).</a:t>
            </a:r>
          </a:p>
          <a:p>
            <a:pPr marL="365760" indent="-283464" eaLnBrk="1" fontAlgn="auto" hangingPunct="1">
              <a:lnSpc>
                <a:spcPct val="80000"/>
              </a:lnSpc>
              <a:spcAft>
                <a:spcPts val="0"/>
              </a:spcAft>
              <a:buFontTx/>
              <a:buNone/>
              <a:defRPr/>
            </a:pPr>
            <a:r>
              <a:rPr lang="en-US" sz="2000" b="1" dirty="0"/>
              <a:t>2.</a:t>
            </a:r>
            <a:r>
              <a:rPr lang="en-US" sz="2000" dirty="0"/>
              <a:t> </a:t>
            </a:r>
            <a:r>
              <a:rPr lang="en-US" sz="2000" b="1" dirty="0"/>
              <a:t>In unbelievers</a:t>
            </a:r>
          </a:p>
          <a:p>
            <a:pPr marL="640080" lvl="1" indent="-237744" eaLnBrk="1" fontAlgn="auto" hangingPunct="1">
              <a:lnSpc>
                <a:spcPct val="80000"/>
              </a:lnSpc>
              <a:spcAft>
                <a:spcPts val="0"/>
              </a:spcAft>
              <a:buFontTx/>
              <a:buNone/>
              <a:defRPr/>
            </a:pPr>
            <a:r>
              <a:rPr lang="en-US" sz="2000" dirty="0"/>
              <a:t>a.</a:t>
            </a:r>
            <a:r>
              <a:rPr lang="en-US" sz="2600" dirty="0"/>
              <a:t> </a:t>
            </a:r>
            <a:r>
              <a:rPr lang="en-US" sz="2000" dirty="0"/>
              <a:t>He blinds their minds to not understand of the gospel (2 Cor.4:4).</a:t>
            </a:r>
          </a:p>
          <a:p>
            <a:pPr marL="640080" lvl="1" indent="-237744" eaLnBrk="1" fontAlgn="auto" hangingPunct="1">
              <a:lnSpc>
                <a:spcPct val="80000"/>
              </a:lnSpc>
              <a:spcAft>
                <a:spcPts val="0"/>
              </a:spcAft>
              <a:buFontTx/>
              <a:buNone/>
              <a:defRPr/>
            </a:pPr>
            <a:r>
              <a:rPr lang="en-US" sz="2000" dirty="0"/>
              <a:t>b. When the gospel is heard or understood, he tries to hinder its effect (Luke 8:12).</a:t>
            </a:r>
          </a:p>
          <a:p>
            <a:pPr marL="640080" lvl="1" indent="-237744" eaLnBrk="1" fontAlgn="auto" hangingPunct="1">
              <a:lnSpc>
                <a:spcPct val="80000"/>
              </a:lnSpc>
              <a:spcAft>
                <a:spcPts val="0"/>
              </a:spcAft>
              <a:buFontTx/>
              <a:buNone/>
              <a:defRPr/>
            </a:pPr>
            <a:r>
              <a:rPr lang="en-US" sz="2000" dirty="0"/>
              <a:t>c. He uses persecution (Rev.2:10) and false religions (Rev.2:13) to hinder the effect of the gospel.</a:t>
            </a:r>
          </a:p>
          <a:p>
            <a:pPr marL="365760" indent="-283464" eaLnBrk="1" fontAlgn="auto" hangingPunct="1">
              <a:lnSpc>
                <a:spcPct val="80000"/>
              </a:lnSpc>
              <a:spcAft>
                <a:spcPts val="0"/>
              </a:spcAft>
              <a:buFontTx/>
              <a:buNone/>
              <a:defRPr/>
            </a:pPr>
            <a:r>
              <a:rPr lang="en-US" sz="2000" b="1" dirty="0"/>
              <a:t>3. In believers</a:t>
            </a:r>
          </a:p>
          <a:p>
            <a:pPr marL="640080" lvl="1" indent="-237744" eaLnBrk="1" fontAlgn="auto" hangingPunct="1">
              <a:lnSpc>
                <a:spcPct val="80000"/>
              </a:lnSpc>
              <a:spcAft>
                <a:spcPts val="0"/>
              </a:spcAft>
              <a:buFontTx/>
              <a:buNone/>
              <a:defRPr/>
            </a:pPr>
            <a:r>
              <a:rPr lang="en-US" sz="2000" dirty="0"/>
              <a:t>a. He tempts believers (to </a:t>
            </a:r>
            <a:r>
              <a:rPr lang="en-US" sz="2000" b="1" dirty="0"/>
              <a:t>pride</a:t>
            </a:r>
            <a:r>
              <a:rPr lang="en-US" sz="2000" dirty="0"/>
              <a:t> – 1 Chron.21:1-8; to </a:t>
            </a:r>
            <a:r>
              <a:rPr lang="en-US" sz="2000" b="1" dirty="0"/>
              <a:t>materialism</a:t>
            </a:r>
            <a:r>
              <a:rPr lang="en-US" sz="2000" dirty="0"/>
              <a:t> – John 2:15; James 5:1-7; to </a:t>
            </a:r>
            <a:r>
              <a:rPr lang="en-US" sz="2000" b="1" dirty="0"/>
              <a:t>immorality</a:t>
            </a:r>
            <a:r>
              <a:rPr lang="en-US" sz="2000" dirty="0"/>
              <a:t> – 1 Cor.7:5; to </a:t>
            </a:r>
            <a:r>
              <a:rPr lang="en-US" sz="2000" b="1" dirty="0"/>
              <a:t>lie</a:t>
            </a:r>
            <a:r>
              <a:rPr lang="en-US" sz="2000" dirty="0"/>
              <a:t> – Acts 5:3; to </a:t>
            </a:r>
            <a:r>
              <a:rPr lang="en-US" sz="2000" b="1" dirty="0"/>
              <a:t>discouragement</a:t>
            </a:r>
            <a:r>
              <a:rPr lang="en-US" sz="2000" dirty="0"/>
              <a:t> – 1 Pet.5:6-10; to </a:t>
            </a:r>
            <a:r>
              <a:rPr lang="en-US" sz="2000" b="1" dirty="0"/>
              <a:t>be</a:t>
            </a:r>
            <a:r>
              <a:rPr lang="en-US" sz="2000" dirty="0"/>
              <a:t> </a:t>
            </a:r>
            <a:r>
              <a:rPr lang="en-US" sz="2000" b="1" dirty="0"/>
              <a:t>unforgiving</a:t>
            </a:r>
            <a:r>
              <a:rPr lang="en-US" sz="2000" dirty="0"/>
              <a:t> – 2 Cor.2:10,11).</a:t>
            </a:r>
          </a:p>
          <a:p>
            <a:pPr marL="640080" lvl="1" indent="-237744" eaLnBrk="1" fontAlgn="auto" hangingPunct="1">
              <a:lnSpc>
                <a:spcPct val="80000"/>
              </a:lnSpc>
              <a:spcAft>
                <a:spcPts val="0"/>
              </a:spcAft>
              <a:buFontTx/>
              <a:buNone/>
              <a:defRPr/>
            </a:pPr>
            <a:r>
              <a:rPr lang="en-US" sz="2000" dirty="0"/>
              <a:t>b. He </a:t>
            </a:r>
            <a:r>
              <a:rPr lang="en-US" sz="2000" b="1" dirty="0"/>
              <a:t>hinders the ministries</a:t>
            </a:r>
            <a:r>
              <a:rPr lang="en-US" sz="2000" dirty="0"/>
              <a:t> of believers (1 Thess.2:18; Rev.2:10).</a:t>
            </a:r>
          </a:p>
          <a:p>
            <a:pPr marL="640080" lvl="1" indent="-237744" eaLnBrk="1" fontAlgn="auto" hangingPunct="1">
              <a:lnSpc>
                <a:spcPct val="80000"/>
              </a:lnSpc>
              <a:spcAft>
                <a:spcPts val="0"/>
              </a:spcAft>
              <a:buFontTx/>
              <a:buNone/>
              <a:defRPr/>
            </a:pPr>
            <a:r>
              <a:rPr lang="en-US" sz="2000" dirty="0"/>
              <a:t>c. He </a:t>
            </a:r>
            <a:r>
              <a:rPr lang="en-US" sz="2000" b="1" dirty="0"/>
              <a:t>promotes false teaching</a:t>
            </a:r>
            <a:r>
              <a:rPr lang="en-US" sz="2000" dirty="0"/>
              <a:t> among believers (1 John 4:1-4).</a:t>
            </a:r>
          </a:p>
          <a:p>
            <a:pPr marL="640080" lvl="1" indent="-237744" eaLnBrk="1" fontAlgn="auto" hangingPunct="1">
              <a:lnSpc>
                <a:spcPct val="80000"/>
              </a:lnSpc>
              <a:spcAft>
                <a:spcPts val="0"/>
              </a:spcAft>
              <a:buFontTx/>
              <a:buNone/>
              <a:defRPr/>
            </a:pPr>
            <a:r>
              <a:rPr lang="en-US" sz="2000" dirty="0"/>
              <a:t>d. He promotes </a:t>
            </a:r>
            <a:r>
              <a:rPr lang="en-US" sz="2000" b="1" dirty="0"/>
              <a:t>anger, bitterness and division</a:t>
            </a:r>
            <a:r>
              <a:rPr lang="en-US" sz="2000" dirty="0"/>
              <a:t> (Eph4:26,27; 2 Cor2:5-11). </a:t>
            </a:r>
          </a:p>
        </p:txBody>
      </p:sp>
      <p:sp>
        <p:nvSpPr>
          <p:cNvPr id="4" name="Title 3"/>
          <p:cNvSpPr>
            <a:spLocks noGrp="1"/>
          </p:cNvSpPr>
          <p:nvPr>
            <p:ph type="title"/>
          </p:nvPr>
        </p:nvSpPr>
        <p:spPr/>
        <p:txBody>
          <a:bodyPr/>
          <a:lstStyle/>
          <a:p>
            <a:r>
              <a:rPr lang="en-US" sz="3200" dirty="0" smtClean="0"/>
              <a:t>Direct Activity </a:t>
            </a:r>
            <a:br>
              <a:rPr lang="en-US" sz="3200" dirty="0" smtClean="0"/>
            </a:br>
            <a:r>
              <a:rPr lang="en-US" sz="3200" dirty="0" smtClean="0"/>
              <a:t>He works directly by deception, temptation, attack and possession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dissolv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dissolve">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dissolve">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dissolve">
                                      <p:cBhvr>
                                        <p:cTn id="27" dur="500"/>
                                        <p:tgtEl>
                                          <p:spTgt spid="36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dissolve">
                                      <p:cBhvr>
                                        <p:cTn id="32" dur="500"/>
                                        <p:tgtEl>
                                          <p:spTgt spid="368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Effect transition="in" filter="dissolve">
                                      <p:cBhvr>
                                        <p:cTn id="37" dur="500"/>
                                        <p:tgtEl>
                                          <p:spTgt spid="368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867">
                                            <p:txEl>
                                              <p:pRg st="7" end="7"/>
                                            </p:txEl>
                                          </p:spTgt>
                                        </p:tgtEl>
                                        <p:attrNameLst>
                                          <p:attrName>style.visibility</p:attrName>
                                        </p:attrNameLst>
                                      </p:cBhvr>
                                      <p:to>
                                        <p:strVal val="visible"/>
                                      </p:to>
                                    </p:set>
                                    <p:animEffect transition="in" filter="dissolve">
                                      <p:cBhvr>
                                        <p:cTn id="42" dur="500"/>
                                        <p:tgtEl>
                                          <p:spTgt spid="368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867">
                                            <p:txEl>
                                              <p:pRg st="8" end="8"/>
                                            </p:txEl>
                                          </p:spTgt>
                                        </p:tgtEl>
                                        <p:attrNameLst>
                                          <p:attrName>style.visibility</p:attrName>
                                        </p:attrNameLst>
                                      </p:cBhvr>
                                      <p:to>
                                        <p:strVal val="visible"/>
                                      </p:to>
                                    </p:set>
                                    <p:animEffect transition="in" filter="dissolve">
                                      <p:cBhvr>
                                        <p:cTn id="47" dur="500"/>
                                        <p:tgtEl>
                                          <p:spTgt spid="368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867">
                                            <p:txEl>
                                              <p:pRg st="9" end="9"/>
                                            </p:txEl>
                                          </p:spTgt>
                                        </p:tgtEl>
                                        <p:attrNameLst>
                                          <p:attrName>style.visibility</p:attrName>
                                        </p:attrNameLst>
                                      </p:cBhvr>
                                      <p:to>
                                        <p:strVal val="visible"/>
                                      </p:to>
                                    </p:set>
                                    <p:animEffect transition="in" filter="dissolve">
                                      <p:cBhvr>
                                        <p:cTn id="52" dur="500"/>
                                        <p:tgtEl>
                                          <p:spTgt spid="368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6867">
                                            <p:txEl>
                                              <p:pRg st="10" end="10"/>
                                            </p:txEl>
                                          </p:spTgt>
                                        </p:tgtEl>
                                        <p:attrNameLst>
                                          <p:attrName>style.visibility</p:attrName>
                                        </p:attrNameLst>
                                      </p:cBhvr>
                                      <p:to>
                                        <p:strVal val="visible"/>
                                      </p:to>
                                    </p:set>
                                    <p:animEffect transition="in" filter="dissolve">
                                      <p:cBhvr>
                                        <p:cTn id="57" dur="500"/>
                                        <p:tgtEl>
                                          <p:spTgt spid="3686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867">
                                            <p:txEl>
                                              <p:pRg st="11" end="11"/>
                                            </p:txEl>
                                          </p:spTgt>
                                        </p:tgtEl>
                                        <p:attrNameLst>
                                          <p:attrName>style.visibility</p:attrName>
                                        </p:attrNameLst>
                                      </p:cBhvr>
                                      <p:to>
                                        <p:strVal val="visible"/>
                                      </p:to>
                                    </p:set>
                                    <p:animEffect transition="in" filter="dissolve">
                                      <p:cBhvr>
                                        <p:cTn id="62" dur="500"/>
                                        <p:tgtEl>
                                          <p:spTgt spid="3686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867">
                                            <p:txEl>
                                              <p:pRg st="12" end="12"/>
                                            </p:txEl>
                                          </p:spTgt>
                                        </p:tgtEl>
                                        <p:attrNameLst>
                                          <p:attrName>style.visibility</p:attrName>
                                        </p:attrNameLst>
                                      </p:cBhvr>
                                      <p:to>
                                        <p:strVal val="visible"/>
                                      </p:to>
                                    </p:set>
                                    <p:animEffect transition="in" filter="dissolve">
                                      <p:cBhvr>
                                        <p:cTn id="67" dur="500"/>
                                        <p:tgtEl>
                                          <p:spTgt spid="368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inspires false prophets and is able to do false miracles</a:t>
            </a:r>
            <a:endParaRPr lang="en-US" dirty="0"/>
          </a:p>
        </p:txBody>
      </p:sp>
      <p:sp>
        <p:nvSpPr>
          <p:cNvPr id="3" name="Content Placeholder 2"/>
          <p:cNvSpPr>
            <a:spLocks noGrp="1"/>
          </p:cNvSpPr>
          <p:nvPr>
            <p:ph idx="1"/>
          </p:nvPr>
        </p:nvSpPr>
        <p:spPr/>
        <p:txBody>
          <a:bodyPr/>
          <a:lstStyle/>
          <a:p>
            <a:r>
              <a:rPr lang="en-US" dirty="0" smtClean="0"/>
              <a:t>Mat 24:24  "For false </a:t>
            </a:r>
            <a:r>
              <a:rPr lang="en-US" dirty="0" err="1" smtClean="0"/>
              <a:t>Christs</a:t>
            </a:r>
            <a:r>
              <a:rPr lang="en-US" dirty="0" smtClean="0"/>
              <a:t> and false prophets will arise and will show great signs and wonders, so as to mislead, if possible, even the elect.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Thus we are commanded to test</a:t>
            </a:r>
            <a:endParaRPr lang="en-US" dirty="0"/>
          </a:p>
        </p:txBody>
      </p:sp>
      <p:sp>
        <p:nvSpPr>
          <p:cNvPr id="3" name="Content Placeholder 2"/>
          <p:cNvSpPr>
            <a:spLocks noGrp="1"/>
          </p:cNvSpPr>
          <p:nvPr>
            <p:ph idx="1"/>
          </p:nvPr>
        </p:nvSpPr>
        <p:spPr/>
        <p:txBody>
          <a:bodyPr/>
          <a:lstStyle/>
          <a:p>
            <a:r>
              <a:rPr lang="en-US" b="1" dirty="0" smtClean="0"/>
              <a:t>1Jn 4:1  Beloved, do not believe every spirit, but test the spirits to see whether they are from God, because many false prophets have gone out into the world.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revival in the Church today is false revival!</a:t>
            </a:r>
            <a:endParaRPr lang="en-US" dirty="0"/>
          </a:p>
        </p:txBody>
      </p:sp>
      <p:sp>
        <p:nvSpPr>
          <p:cNvPr id="3" name="Content Placeholder 2"/>
          <p:cNvSpPr>
            <a:spLocks noGrp="1"/>
          </p:cNvSpPr>
          <p:nvPr>
            <p:ph idx="1"/>
          </p:nvPr>
        </p:nvSpPr>
        <p:spPr/>
        <p:txBody>
          <a:bodyPr/>
          <a:lstStyle/>
          <a:p>
            <a:r>
              <a:rPr lang="en-US" b="1" dirty="0" smtClean="0"/>
              <a:t>1Ti 4:1  But the Spirit explicitly says that in later times some will fall away from the faith, paying attention to deceitful spirits and doctrines of demons, </a:t>
            </a:r>
          </a:p>
          <a:p>
            <a:r>
              <a:rPr lang="en-US" dirty="0" smtClean="0"/>
              <a:t>1Ti 4:2  by means of the hypocrisy of liars seared in their own conscience as with a branding iron,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before us</a:t>
            </a:r>
            <a:endParaRPr lang="en-US" dirty="0"/>
          </a:p>
        </p:txBody>
      </p:sp>
      <p:sp>
        <p:nvSpPr>
          <p:cNvPr id="3" name="Content Placeholder 2"/>
          <p:cNvSpPr>
            <a:spLocks noGrp="1"/>
          </p:cNvSpPr>
          <p:nvPr>
            <p:ph idx="1"/>
          </p:nvPr>
        </p:nvSpPr>
        <p:spPr/>
        <p:txBody>
          <a:bodyPr/>
          <a:lstStyle/>
          <a:p>
            <a:r>
              <a:rPr lang="en-US" dirty="0" smtClean="0"/>
              <a:t>This week – Satan’s fall</a:t>
            </a:r>
          </a:p>
          <a:p>
            <a:r>
              <a:rPr lang="en-US" dirty="0" smtClean="0"/>
              <a:t>Next week – Mother’s day</a:t>
            </a:r>
          </a:p>
          <a:p>
            <a:r>
              <a:rPr lang="en-US" dirty="0" smtClean="0"/>
              <a:t>The following week – creation vs. evolution</a:t>
            </a:r>
          </a:p>
          <a:p>
            <a:r>
              <a:rPr lang="en-US" dirty="0" smtClean="0"/>
              <a:t>The week after that – Genesis 1-2</a:t>
            </a:r>
          </a:p>
          <a:p>
            <a:r>
              <a:rPr lang="en-US" dirty="0" smtClean="0"/>
              <a:t>And then, Genesis 3-4 the fall of man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dirty="0" smtClean="0"/>
              <a:t>Signs of False revival</a:t>
            </a:r>
            <a:endParaRPr lang="en-US" dirty="0"/>
          </a:p>
        </p:txBody>
      </p:sp>
      <p:sp>
        <p:nvSpPr>
          <p:cNvPr id="3" name="Content Placeholder 2"/>
          <p:cNvSpPr>
            <a:spLocks noGrp="1"/>
          </p:cNvSpPr>
          <p:nvPr>
            <p:ph idx="1"/>
          </p:nvPr>
        </p:nvSpPr>
        <p:spPr>
          <a:xfrm>
            <a:off x="457200" y="762000"/>
            <a:ext cx="8229600" cy="5364163"/>
          </a:xfrm>
        </p:spPr>
        <p:txBody>
          <a:bodyPr/>
          <a:lstStyle/>
          <a:p>
            <a:r>
              <a:rPr lang="en-US" dirty="0" smtClean="0"/>
              <a:t>Raw emotionalism</a:t>
            </a:r>
          </a:p>
          <a:p>
            <a:r>
              <a:rPr lang="en-US" dirty="0" smtClean="0"/>
              <a:t>Sorcery rather than true miracles</a:t>
            </a:r>
          </a:p>
          <a:p>
            <a:r>
              <a:rPr lang="en-US" dirty="0" smtClean="0"/>
              <a:t>Fortune telling rather than true words from God</a:t>
            </a:r>
          </a:p>
          <a:p>
            <a:r>
              <a:rPr lang="en-US" dirty="0" smtClean="0"/>
              <a:t>Spiritual drunkenness, laughter, loss of control</a:t>
            </a:r>
          </a:p>
          <a:p>
            <a:r>
              <a:rPr lang="en-US" dirty="0" smtClean="0"/>
              <a:t>Much of what occurs is contrary to the fruit of the Spirit:</a:t>
            </a:r>
          </a:p>
          <a:p>
            <a:pPr>
              <a:buNone/>
            </a:pPr>
            <a:r>
              <a:rPr lang="en-US" dirty="0" smtClean="0"/>
              <a:t>                     Galatians 5:18</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there sickness, death, and bad things in the world?</a:t>
            </a:r>
            <a:endParaRPr lang="en-US" dirty="0"/>
          </a:p>
        </p:txBody>
      </p:sp>
      <p:sp>
        <p:nvSpPr>
          <p:cNvPr id="3" name="Content Placeholder 2"/>
          <p:cNvSpPr>
            <a:spLocks noGrp="1"/>
          </p:cNvSpPr>
          <p:nvPr>
            <p:ph idx="1"/>
          </p:nvPr>
        </p:nvSpPr>
        <p:spPr/>
        <p:txBody>
          <a:bodyPr/>
          <a:lstStyle/>
          <a:p>
            <a:r>
              <a:rPr lang="en-US" dirty="0" smtClean="0"/>
              <a:t>Because we gave title deed of the earth to Satan!</a:t>
            </a:r>
          </a:p>
          <a:p>
            <a:r>
              <a:rPr lang="en-US" dirty="0" err="1" smtClean="0"/>
              <a:t>Joh</a:t>
            </a:r>
            <a:r>
              <a:rPr lang="en-US" dirty="0" smtClean="0"/>
              <a:t> 10:10  "The thief(Satan) comes only to steal and kill and destroy; I came that they may have life, and have </a:t>
            </a:r>
            <a:r>
              <a:rPr lang="en-US" i="1" dirty="0" smtClean="0"/>
              <a:t>it abundantly.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74638"/>
            <a:ext cx="8229600" cy="5973762"/>
          </a:xfrm>
        </p:spPr>
        <p:txBody>
          <a:bodyPr/>
          <a:lstStyle/>
          <a:p>
            <a:r>
              <a:rPr lang="en-US" sz="2800" dirty="0" smtClean="0"/>
              <a:t>In the beginning, God gave the earth to mankind…</a:t>
            </a:r>
            <a:br>
              <a:rPr lang="en-US" sz="2800" dirty="0" smtClean="0"/>
            </a:br>
            <a:r>
              <a:rPr lang="en-US" sz="2800" dirty="0" smtClean="0"/>
              <a:t/>
            </a:r>
            <a:br>
              <a:rPr lang="en-US" sz="2800" dirty="0" smtClean="0"/>
            </a:br>
            <a:r>
              <a:rPr lang="en-US" sz="2800" b="1" dirty="0" smtClean="0"/>
              <a:t>Gen 1:26  Then God said, "Let Us make man in Our image, according to Our likeness; and let them rule over the fish of the sea and over the birds of the sky and over the cattle and over all the earth, and over every creeping thing that creeps on the earth." </a:t>
            </a:r>
            <a:endParaRPr lang="en-US" sz="2800" dirty="0" smtClean="0"/>
          </a:p>
        </p:txBody>
      </p:sp>
      <p:sp>
        <p:nvSpPr>
          <p:cNvPr id="88067"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74638"/>
            <a:ext cx="8229600" cy="5516562"/>
          </a:xfrm>
        </p:spPr>
        <p:txBody>
          <a:bodyPr/>
          <a:lstStyle/>
          <a:p>
            <a:r>
              <a:rPr lang="en-US" sz="2800" dirty="0" smtClean="0"/>
              <a:t>God gave us all authority over the earth </a:t>
            </a:r>
            <a:br>
              <a:rPr lang="en-US" sz="2800" dirty="0" smtClean="0"/>
            </a:br>
            <a:r>
              <a:rPr lang="en-US" sz="2800" dirty="0" smtClean="0"/>
              <a:t>with only one rule…</a:t>
            </a:r>
            <a:br>
              <a:rPr lang="en-US" sz="2800" dirty="0" smtClean="0"/>
            </a:br>
            <a:r>
              <a:rPr lang="en-US" sz="2800" dirty="0" smtClean="0"/>
              <a:t/>
            </a:r>
            <a:br>
              <a:rPr lang="en-US" sz="2800" dirty="0" smtClean="0"/>
            </a:br>
            <a:r>
              <a:rPr lang="en-US" sz="2800" b="1" dirty="0" smtClean="0"/>
              <a:t>Gen 3:1  Now the serpent was more crafty than any beast of the field which the LORD God had made. And he said to the woman, "Indeed, has God said, 'You shall not eat from any tree of the garden'?" </a:t>
            </a:r>
            <a:endParaRPr lang="en-US" sz="2800" dirty="0" smtClean="0"/>
          </a:p>
        </p:txBody>
      </p:sp>
      <p:sp>
        <p:nvSpPr>
          <p:cNvPr id="89091"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say the serpent isn’t Satan…</a:t>
            </a:r>
            <a:endParaRPr lang="en-US" dirty="0"/>
          </a:p>
        </p:txBody>
      </p:sp>
      <p:sp>
        <p:nvSpPr>
          <p:cNvPr id="3" name="Content Placeholder 2"/>
          <p:cNvSpPr>
            <a:spLocks noGrp="1"/>
          </p:cNvSpPr>
          <p:nvPr>
            <p:ph idx="1"/>
          </p:nvPr>
        </p:nvSpPr>
        <p:spPr/>
        <p:txBody>
          <a:bodyPr/>
          <a:lstStyle/>
          <a:p>
            <a:r>
              <a:rPr lang="en-US" dirty="0" smtClean="0"/>
              <a:t>Rev 12:9  And the great dragon was thrown down, the serpent of old who is called the devil and Satan, who deceives the whole world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274638"/>
            <a:ext cx="8229600" cy="5668962"/>
          </a:xfrm>
        </p:spPr>
        <p:txBody>
          <a:bodyPr/>
          <a:lstStyle/>
          <a:p>
            <a:r>
              <a:rPr lang="en-US" sz="2800" dirty="0" smtClean="0"/>
              <a:t>Gen 3:2  The woman said to the serpent, "From the fruit of the trees of the garden we may eat; </a:t>
            </a:r>
            <a:br>
              <a:rPr lang="en-US" sz="2800" dirty="0" smtClean="0"/>
            </a:br>
            <a:r>
              <a:rPr lang="en-US" sz="2800" dirty="0" smtClean="0"/>
              <a:t>Gen 3:3  but from the fruit of the tree which is in the middle of the garden, God has said, 'You shall not eat from it or touch it, or you will die.'" </a:t>
            </a:r>
            <a:br>
              <a:rPr lang="en-US" sz="2800" dirty="0" smtClean="0"/>
            </a:br>
            <a:r>
              <a:rPr lang="en-US" sz="2800" dirty="0" smtClean="0"/>
              <a:t>Gen 3:4  The serpent said to the woman, "You surely will not die! </a:t>
            </a:r>
            <a:br>
              <a:rPr lang="en-US" sz="2800" dirty="0" smtClean="0"/>
            </a:br>
            <a:r>
              <a:rPr lang="en-US" sz="2800" dirty="0" smtClean="0"/>
              <a:t>Gen 3:5  "For God knows that in the day you eat from it your eyes will be opened, and you will be like God, knowing good and evil." </a:t>
            </a:r>
            <a:br>
              <a:rPr lang="en-US" sz="2800" dirty="0" smtClean="0"/>
            </a:br>
            <a:endParaRPr lang="en-US" sz="2800" dirty="0" smtClean="0"/>
          </a:p>
        </p:txBody>
      </p:sp>
      <p:sp>
        <p:nvSpPr>
          <p:cNvPr id="90115"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274638"/>
            <a:ext cx="8229600" cy="5516562"/>
          </a:xfrm>
        </p:spPr>
        <p:txBody>
          <a:bodyPr/>
          <a:lstStyle/>
          <a:p>
            <a:r>
              <a:rPr lang="en-US" sz="3200" dirty="0" smtClean="0"/>
              <a:t>Satan became the ruler of this world at this point – when man broke covenant with God and was cast out of the garden.</a:t>
            </a:r>
            <a:br>
              <a:rPr lang="en-US" sz="3200" dirty="0" smtClean="0"/>
            </a:br>
            <a:r>
              <a:rPr lang="en-US" sz="3200" dirty="0" smtClean="0"/>
              <a:t/>
            </a:r>
            <a:br>
              <a:rPr lang="en-US" sz="3200" dirty="0" smtClean="0"/>
            </a:br>
            <a:r>
              <a:rPr lang="en-US" sz="3200" dirty="0" smtClean="0"/>
              <a:t>Title deed of the earth was given from man to Satan.</a:t>
            </a:r>
          </a:p>
        </p:txBody>
      </p:sp>
      <p:sp>
        <p:nvSpPr>
          <p:cNvPr id="91139"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74638"/>
            <a:ext cx="8229600" cy="5821362"/>
          </a:xfrm>
        </p:spPr>
        <p:txBody>
          <a:bodyPr/>
          <a:lstStyle/>
          <a:p>
            <a:r>
              <a:rPr lang="en-US" sz="3200" dirty="0" smtClean="0"/>
              <a:t>Mat 4:8  Again, the devil *took Him to a very high mountain and *showed Him all the kingdoms of the world and their glory; </a:t>
            </a:r>
            <a:br>
              <a:rPr lang="en-US" sz="3200" dirty="0" smtClean="0"/>
            </a:br>
            <a:r>
              <a:rPr lang="en-US" sz="3200" dirty="0" smtClean="0"/>
              <a:t>Mat 4:9  and he said to Him, "All these things I will give You, if You fall down and worship me." </a:t>
            </a:r>
            <a:br>
              <a:rPr lang="en-US" sz="3200" dirty="0" smtClean="0"/>
            </a:br>
            <a:endParaRPr lang="en-US" sz="3200" dirty="0" smtClean="0"/>
          </a:p>
        </p:txBody>
      </p:sp>
      <p:sp>
        <p:nvSpPr>
          <p:cNvPr id="92163"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274638"/>
            <a:ext cx="8229600" cy="5211762"/>
          </a:xfrm>
        </p:spPr>
        <p:txBody>
          <a:bodyPr/>
          <a:lstStyle/>
          <a:p>
            <a:r>
              <a:rPr lang="en-US" sz="3200" b="1" dirty="0" smtClean="0"/>
              <a:t>Act 26:18  to open their eyes so that they may turn from darkness to light and from the dominion of Satan to God, that they may receive forgiveness of sins and an inheritance among those who have been sanctified by faith in Me.'</a:t>
            </a:r>
            <a:endParaRPr lang="en-US" sz="3200" dirty="0" smtClean="0"/>
          </a:p>
        </p:txBody>
      </p:sp>
      <p:sp>
        <p:nvSpPr>
          <p:cNvPr id="93187" name="Content Placeholder 2"/>
          <p:cNvSpPr>
            <a:spLocks noGrp="1"/>
          </p:cNvSpPr>
          <p:nvPr>
            <p:ph idx="1"/>
          </p:nvPr>
        </p:nvSpPr>
        <p:spPr>
          <a:xfrm>
            <a:off x="609600" y="225425"/>
            <a:ext cx="8534400" cy="1447800"/>
          </a:xfrm>
        </p:spPr>
        <p:txBody>
          <a:bodyPr/>
          <a:lstStyle/>
          <a:p>
            <a:r>
              <a:rPr lang="en-US" sz="3200" dirty="0" smtClean="0"/>
              <a:t>Now, the Earth is Satan’s dominion…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For now he still reigns over the earth and has access to heaven</a:t>
            </a:r>
          </a:p>
        </p:txBody>
      </p:sp>
      <p:sp>
        <p:nvSpPr>
          <p:cNvPr id="84995" name="Content Placeholder 2"/>
          <p:cNvSpPr>
            <a:spLocks noGrp="1"/>
          </p:cNvSpPr>
          <p:nvPr>
            <p:ph idx="1"/>
          </p:nvPr>
        </p:nvSpPr>
        <p:spPr>
          <a:xfrm>
            <a:off x="457200" y="1371600"/>
            <a:ext cx="8229600" cy="4754563"/>
          </a:xfrm>
        </p:spPr>
        <p:txBody>
          <a:bodyPr/>
          <a:lstStyle/>
          <a:p>
            <a:pPr>
              <a:buFontTx/>
              <a:buNone/>
            </a:pPr>
            <a:r>
              <a:rPr lang="en-US" smtClean="0">
                <a:solidFill>
                  <a:srgbClr val="FFFFFF"/>
                </a:solidFill>
                <a:latin typeface="Verdana" pitchFamily="34" charset="0"/>
              </a:rPr>
              <a:t>Job 1:6 ... </a:t>
            </a:r>
            <a:r>
              <a:rPr lang="en-US" baseline="30000" smtClean="0">
                <a:solidFill>
                  <a:srgbClr val="FFFFFF"/>
                </a:solidFill>
                <a:latin typeface="Verdana" pitchFamily="34" charset="0"/>
              </a:rPr>
              <a:t>6</a:t>
            </a:r>
            <a:r>
              <a:rPr lang="en-US" smtClean="0">
                <a:solidFill>
                  <a:srgbClr val="FFFFFF"/>
                </a:solidFill>
                <a:latin typeface="Verdana" pitchFamily="34" charset="0"/>
              </a:rPr>
              <a:t> Now there was a day when the sons of God came to present themselves before the Lord, and Satan also came among them. </a:t>
            </a:r>
            <a:r>
              <a:rPr lang="en-US" baseline="30000" smtClean="0">
                <a:solidFill>
                  <a:srgbClr val="FFFFFF"/>
                </a:solidFill>
                <a:latin typeface="Verdana" pitchFamily="34" charset="0"/>
              </a:rPr>
              <a:t>7</a:t>
            </a:r>
            <a:r>
              <a:rPr lang="en-US" smtClean="0">
                <a:solidFill>
                  <a:srgbClr val="FFFFFF"/>
                </a:solidFill>
                <a:latin typeface="Verdana" pitchFamily="34" charset="0"/>
              </a:rPr>
              <a:t> And the Lord said to Satan, “From where do you come?”</a:t>
            </a:r>
            <a:endParaRPr lang="en-US" b="1" i="1" smtClean="0">
              <a:solidFill>
                <a:srgbClr val="FFFFFF"/>
              </a:solidFill>
              <a:latin typeface="Verdana" pitchFamily="34" charset="0"/>
            </a:endParaRPr>
          </a:p>
          <a:p>
            <a:pPr>
              <a:buFontTx/>
              <a:buNone/>
            </a:pPr>
            <a:r>
              <a:rPr lang="en-US" smtClean="0">
                <a:solidFill>
                  <a:srgbClr val="FFFFFF"/>
                </a:solidFill>
                <a:latin typeface="Verdana" pitchFamily="34" charset="0"/>
              </a:rPr>
              <a:t>So Satan answered the Lord and said, “</a:t>
            </a:r>
            <a:r>
              <a:rPr lang="en-US" smtClean="0">
                <a:solidFill>
                  <a:srgbClr val="FFFF00"/>
                </a:solidFill>
                <a:latin typeface="Verdana" pitchFamily="34" charset="0"/>
              </a:rPr>
              <a:t>From going to and fro on the earth, and from walking back and forth on it</a:t>
            </a:r>
            <a:r>
              <a:rPr lang="en-US" smtClean="0">
                <a:solidFill>
                  <a:srgbClr val="FFFFFF"/>
                </a:solidFill>
                <a:latin typeface="Verdana" pitchFamily="34" charset="0"/>
              </a:rPr>
              <a:t>.”</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228600"/>
            <a:ext cx="3048000" cy="1096962"/>
          </a:xfrm>
        </p:spPr>
        <p:txBody>
          <a:bodyPr/>
          <a:lstStyle/>
          <a:p>
            <a:r>
              <a:rPr lang="en-US" sz="3200" dirty="0" smtClean="0"/>
              <a:t>Before creation</a:t>
            </a:r>
            <a:br>
              <a:rPr lang="en-US" sz="3200" dirty="0" smtClean="0"/>
            </a:br>
            <a:r>
              <a:rPr lang="en-US" sz="3200" dirty="0" smtClean="0"/>
              <a:t>eternity past</a:t>
            </a:r>
          </a:p>
        </p:txBody>
      </p:sp>
      <p:sp>
        <p:nvSpPr>
          <p:cNvPr id="38915" name="Content Placeholder 2"/>
          <p:cNvSpPr>
            <a:spLocks noGrp="1"/>
          </p:cNvSpPr>
          <p:nvPr>
            <p:ph idx="1"/>
          </p:nvPr>
        </p:nvSpPr>
        <p:spPr>
          <a:xfrm>
            <a:off x="2971800" y="1219200"/>
            <a:ext cx="4953000" cy="609601"/>
          </a:xfrm>
        </p:spPr>
        <p:txBody>
          <a:bodyPr/>
          <a:lstStyle/>
          <a:p>
            <a:r>
              <a:rPr lang="en-US" dirty="0" smtClean="0"/>
              <a:t>Timeline of creation</a:t>
            </a:r>
          </a:p>
        </p:txBody>
      </p:sp>
      <p:cxnSp>
        <p:nvCxnSpPr>
          <p:cNvPr id="5" name="Straight Arrow Connector 4"/>
          <p:cNvCxnSpPr/>
          <p:nvPr/>
        </p:nvCxnSpPr>
        <p:spPr bwMode="auto">
          <a:xfrm>
            <a:off x="685800" y="3810000"/>
            <a:ext cx="7924800" cy="76199"/>
          </a:xfrm>
          <a:prstGeom prst="straightConnector1">
            <a:avLst/>
          </a:prstGeom>
          <a:solidFill>
            <a:schemeClr val="accent1"/>
          </a:solidFill>
          <a:ln w="44450"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Down Arrow 7"/>
          <p:cNvSpPr/>
          <p:nvPr/>
        </p:nvSpPr>
        <p:spPr bwMode="auto">
          <a:xfrm>
            <a:off x="1066800" y="32004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2514600" y="32004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4267200" y="32004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Down Arrow 10"/>
          <p:cNvSpPr/>
          <p:nvPr/>
        </p:nvSpPr>
        <p:spPr bwMode="auto">
          <a:xfrm>
            <a:off x="6324600" y="32004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609600" y="2590800"/>
            <a:ext cx="8077200" cy="923330"/>
          </a:xfrm>
          <a:prstGeom prst="rect">
            <a:avLst/>
          </a:prstGeom>
          <a:noFill/>
        </p:spPr>
        <p:txBody>
          <a:bodyPr wrap="square" rtlCol="0">
            <a:spAutoFit/>
          </a:bodyPr>
          <a:lstStyle/>
          <a:p>
            <a:r>
              <a:rPr lang="en-US" dirty="0" smtClean="0">
                <a:solidFill>
                  <a:schemeClr val="bg1"/>
                </a:solidFill>
              </a:rPr>
              <a:t>Trinity &amp;            Angels                 World                       Satan’s              Man </a:t>
            </a:r>
          </a:p>
          <a:p>
            <a:r>
              <a:rPr lang="en-US" dirty="0" smtClean="0">
                <a:solidFill>
                  <a:schemeClr val="bg1"/>
                </a:solidFill>
              </a:rPr>
              <a:t>Heaven                                          Eden                         Fall</a:t>
            </a:r>
          </a:p>
          <a:p>
            <a:endParaRPr lang="en-US" dirty="0">
              <a:solidFill>
                <a:schemeClr val="bg1"/>
              </a:solidFill>
            </a:endParaRPr>
          </a:p>
        </p:txBody>
      </p:sp>
      <p:sp>
        <p:nvSpPr>
          <p:cNvPr id="13" name="Down Arrow 12"/>
          <p:cNvSpPr/>
          <p:nvPr/>
        </p:nvSpPr>
        <p:spPr bwMode="auto">
          <a:xfrm>
            <a:off x="7848600" y="32004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5" name="Straight Arrow Connector 14"/>
          <p:cNvCxnSpPr/>
          <p:nvPr/>
        </p:nvCxnSpPr>
        <p:spPr bwMode="auto">
          <a:xfrm flipH="1">
            <a:off x="2743200" y="1828800"/>
            <a:ext cx="838200" cy="762000"/>
          </a:xfrm>
          <a:prstGeom prst="straightConnector1">
            <a:avLst/>
          </a:prstGeom>
          <a:solidFill>
            <a:schemeClr val="accent1"/>
          </a:solidFill>
          <a:ln w="2857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Arrow Connector 15"/>
          <p:cNvCxnSpPr/>
          <p:nvPr/>
        </p:nvCxnSpPr>
        <p:spPr bwMode="auto">
          <a:xfrm>
            <a:off x="7010400" y="1828800"/>
            <a:ext cx="762000" cy="762000"/>
          </a:xfrm>
          <a:prstGeom prst="straightConnector1">
            <a:avLst/>
          </a:prstGeom>
          <a:solidFill>
            <a:schemeClr val="accent1"/>
          </a:solidFill>
          <a:ln w="2857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Arrow Connector 20"/>
          <p:cNvCxnSpPr/>
          <p:nvPr/>
        </p:nvCxnSpPr>
        <p:spPr bwMode="auto">
          <a:xfrm flipH="1">
            <a:off x="1219200" y="1371600"/>
            <a:ext cx="533400" cy="1143000"/>
          </a:xfrm>
          <a:prstGeom prst="straightConnector1">
            <a:avLst/>
          </a:prstGeom>
          <a:solidFill>
            <a:schemeClr val="accent1"/>
          </a:solidFill>
          <a:ln w="28575"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81000" y="0"/>
            <a:ext cx="8229600" cy="563563"/>
          </a:xfrm>
        </p:spPr>
        <p:txBody>
          <a:bodyPr/>
          <a:lstStyle/>
          <a:p>
            <a:r>
              <a:rPr lang="en-US" smtClean="0"/>
              <a:t>He now is ruler of this world</a:t>
            </a:r>
          </a:p>
        </p:txBody>
      </p:sp>
      <p:sp>
        <p:nvSpPr>
          <p:cNvPr id="86019" name="Content Placeholder 2"/>
          <p:cNvSpPr>
            <a:spLocks noGrp="1"/>
          </p:cNvSpPr>
          <p:nvPr>
            <p:ph idx="1"/>
          </p:nvPr>
        </p:nvSpPr>
        <p:spPr>
          <a:xfrm>
            <a:off x="457200" y="609600"/>
            <a:ext cx="8229600" cy="5516563"/>
          </a:xfrm>
        </p:spPr>
        <p:txBody>
          <a:bodyPr/>
          <a:lstStyle/>
          <a:p>
            <a:r>
              <a:rPr lang="en-US" smtClean="0"/>
              <a:t>Mat 4:8  Again, the devil *took Him to a very high mountain and *showed Him all the kingdoms of the world and their glory; </a:t>
            </a:r>
          </a:p>
          <a:p>
            <a:r>
              <a:rPr lang="en-US" smtClean="0"/>
              <a:t>Mat 4:9  and he said to Him, "All these things I will give You, if You fall down and worship me." </a:t>
            </a:r>
          </a:p>
          <a:p>
            <a:r>
              <a:rPr lang="en-US" smtClean="0"/>
              <a:t>Mat 4:10  Then Jesus *said to him, "Go, Satan! For it is written, 'YOU SHALL WORSHIP THE LORD YOUR GOD, AND SERVE HIM ONLY.'"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endParaRPr lang="en-US" smtClean="0"/>
          </a:p>
        </p:txBody>
      </p:sp>
      <p:sp>
        <p:nvSpPr>
          <p:cNvPr id="87043" name="Content Placeholder 2"/>
          <p:cNvSpPr>
            <a:spLocks noGrp="1"/>
          </p:cNvSpPr>
          <p:nvPr>
            <p:ph idx="1"/>
          </p:nvPr>
        </p:nvSpPr>
        <p:spPr>
          <a:xfrm>
            <a:off x="457200" y="838200"/>
            <a:ext cx="8229600" cy="5287963"/>
          </a:xfrm>
        </p:spPr>
        <p:txBody>
          <a:bodyPr/>
          <a:lstStyle/>
          <a:p>
            <a:r>
              <a:rPr lang="en-US" smtClean="0">
                <a:solidFill>
                  <a:srgbClr val="FFFFFF"/>
                </a:solidFill>
                <a:latin typeface="Verdana" pitchFamily="34" charset="0"/>
              </a:rPr>
              <a:t>Ephesians 2:2: ... And you </a:t>
            </a:r>
            <a:r>
              <a:rPr lang="en-US" i="1" smtClean="0">
                <a:solidFill>
                  <a:srgbClr val="FFFFFF"/>
                </a:solidFill>
                <a:latin typeface="Verdana" pitchFamily="34" charset="0"/>
              </a:rPr>
              <a:t>He made alive,</a:t>
            </a:r>
            <a:r>
              <a:rPr lang="en-US" smtClean="0">
                <a:solidFill>
                  <a:srgbClr val="FFFFFF"/>
                </a:solidFill>
                <a:latin typeface="Verdana" pitchFamily="34" charset="0"/>
              </a:rPr>
              <a:t> who were dead in trespasses and sins, </a:t>
            </a:r>
            <a:r>
              <a:rPr lang="en-US" baseline="30000" smtClean="0">
                <a:solidFill>
                  <a:srgbClr val="FFFFFF"/>
                </a:solidFill>
                <a:latin typeface="Verdana" pitchFamily="34" charset="0"/>
              </a:rPr>
              <a:t>2</a:t>
            </a:r>
            <a:r>
              <a:rPr lang="en-US" smtClean="0">
                <a:solidFill>
                  <a:srgbClr val="FFFFFF"/>
                </a:solidFill>
                <a:latin typeface="Verdana" pitchFamily="34" charset="0"/>
              </a:rPr>
              <a:t> in which you once walked according to the course of this world, according to the      </a:t>
            </a:r>
            <a:r>
              <a:rPr lang="en-US" b="1" smtClean="0">
                <a:solidFill>
                  <a:srgbClr val="FFFFFF"/>
                </a:solidFill>
                <a:latin typeface="Verdana" pitchFamily="34" charset="0"/>
              </a:rPr>
              <a:t>prince of the power of the air</a:t>
            </a:r>
            <a:r>
              <a:rPr lang="en-US" smtClean="0">
                <a:solidFill>
                  <a:srgbClr val="FFFFFF"/>
                </a:solidFill>
                <a:latin typeface="Verdana" pitchFamily="34" charset="0"/>
              </a:rPr>
              <a:t>, the spirit who now works in the sons of disobedience,</a:t>
            </a:r>
          </a:p>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Joh</a:t>
            </a:r>
            <a:r>
              <a:rPr lang="en-US" b="1" dirty="0" smtClean="0"/>
              <a:t> 12:31  "Now judgment is upon this world; now the </a:t>
            </a:r>
            <a:r>
              <a:rPr lang="en-US" b="1" u="sng" dirty="0" smtClean="0"/>
              <a:t>ruler of this world will be cast out.</a:t>
            </a:r>
            <a:r>
              <a:rPr lang="en-US" b="1" dirty="0" smtClean="0"/>
              <a:t> </a:t>
            </a:r>
          </a:p>
          <a:p>
            <a:r>
              <a:rPr lang="en-US" dirty="0" err="1" smtClean="0"/>
              <a:t>Joh</a:t>
            </a:r>
            <a:r>
              <a:rPr lang="en-US" dirty="0" smtClean="0"/>
              <a:t> 12:32  "And I, if I am lifted up from the earth, will draw all men to Myself."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sz="quarter"/>
          </p:nvPr>
        </p:nvSpPr>
        <p:spPr>
          <a:xfrm>
            <a:off x="533400" y="914400"/>
            <a:ext cx="7772400" cy="4267200"/>
          </a:xfrm>
        </p:spPr>
        <p:txBody>
          <a:bodyPr/>
          <a:lstStyle/>
          <a:p>
            <a:r>
              <a:rPr lang="en-US" sz="4800" smtClean="0"/>
              <a:t>1Th 2:18  For we wanted to come to you--I, Paul, more than once--and </a:t>
            </a:r>
            <a:r>
              <a:rPr lang="en-US" sz="4800" i="1" smtClean="0"/>
              <a:t>yet Satan hindered us. </a:t>
            </a:r>
            <a:endParaRPr lang="en-US" sz="4800" smtClean="0"/>
          </a:p>
        </p:txBody>
      </p:sp>
      <p:sp>
        <p:nvSpPr>
          <p:cNvPr id="94211" name="Subtitle 2"/>
          <p:cNvSpPr>
            <a:spLocks noGrp="1"/>
          </p:cNvSpPr>
          <p:nvPr>
            <p:ph type="subTitle" sz="quarter" idx="1"/>
          </p:nvPr>
        </p:nvSpPr>
        <p:spPr>
          <a:xfrm>
            <a:off x="1143000" y="4724400"/>
            <a:ext cx="6400800" cy="1752600"/>
          </a:xfrm>
        </p:spPr>
        <p:txBody>
          <a:bodyPr/>
          <a:lstStyle/>
          <a:p>
            <a:r>
              <a:rPr lang="en-US" sz="4800" smtClean="0"/>
              <a:t>We are in a battle!</a:t>
            </a:r>
          </a:p>
        </p:txBody>
      </p:sp>
      <p:sp>
        <p:nvSpPr>
          <p:cNvPr id="94212" name="Slide Number Placeholder 3"/>
          <p:cNvSpPr>
            <a:spLocks noGrp="1"/>
          </p:cNvSpPr>
          <p:nvPr>
            <p:ph type="sldNum" sz="quarter" idx="4294967295"/>
          </p:nvPr>
        </p:nvSpPr>
        <p:spPr bwMode="auto">
          <a:xfrm>
            <a:off x="6553200" y="6324600"/>
            <a:ext cx="1905000" cy="457200"/>
          </a:xfrm>
          <a:prstGeom prst="rect">
            <a:avLst/>
          </a:prstGeom>
          <a:noFill/>
          <a:ln>
            <a:miter lim="800000"/>
            <a:headEnd/>
            <a:tailEnd/>
          </a:ln>
        </p:spPr>
        <p:txBody>
          <a:bodyPr/>
          <a:lstStyle/>
          <a:p>
            <a:fld id="{B319D4FD-EC4C-48B6-82CD-3551359B17B6}" type="slidenum">
              <a:rPr lang="en-US"/>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274638"/>
            <a:ext cx="8229600" cy="5440362"/>
          </a:xfrm>
        </p:spPr>
        <p:txBody>
          <a:bodyPr/>
          <a:lstStyle/>
          <a:p>
            <a:r>
              <a:rPr lang="en-US" sz="3600" dirty="0" smtClean="0"/>
              <a:t>1Pe 5:8  Be of sober </a:t>
            </a:r>
            <a:r>
              <a:rPr lang="en-US" sz="3600" i="1" dirty="0" smtClean="0"/>
              <a:t>spirit, be on the alert. Your adversary, the devil, prowls around like a roaring lion, seeking someone to devour. </a:t>
            </a:r>
            <a:endParaRPr lang="en-US" sz="3600" dirty="0" smtClean="0"/>
          </a:p>
        </p:txBody>
      </p:sp>
      <p:sp>
        <p:nvSpPr>
          <p:cNvPr id="96259"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z="2800" dirty="0" smtClean="0"/>
              <a:t>When we are born again, we come out of Satan’s domain</a:t>
            </a:r>
            <a:br>
              <a:rPr lang="en-US" sz="2800" dirty="0" smtClean="0"/>
            </a:br>
            <a:r>
              <a:rPr lang="en-US" sz="2800" dirty="0" smtClean="0"/>
              <a:t/>
            </a:r>
            <a:br>
              <a:rPr lang="en-US" sz="2800" dirty="0" smtClean="0"/>
            </a:br>
            <a:r>
              <a:rPr lang="en-US" sz="2800" dirty="0" smtClean="0"/>
              <a:t/>
            </a:r>
            <a:br>
              <a:rPr lang="en-US" sz="2800" dirty="0" smtClean="0"/>
            </a:br>
            <a:r>
              <a:rPr lang="en-US" sz="2800" dirty="0" err="1" smtClean="0"/>
              <a:t>Php</a:t>
            </a:r>
            <a:r>
              <a:rPr lang="en-US" sz="2800" dirty="0" smtClean="0"/>
              <a:t> 3:20  For our citizenship is in heaven, from which also we eagerly wait for a Savior, the Lord Jesus Christ;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Satan will give his dominion to the Antichrist…</a:t>
            </a:r>
          </a:p>
        </p:txBody>
      </p:sp>
      <p:sp>
        <p:nvSpPr>
          <p:cNvPr id="97283"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81000" y="274638"/>
            <a:ext cx="8305800" cy="2849562"/>
          </a:xfrm>
        </p:spPr>
        <p:txBody>
          <a:bodyPr/>
          <a:lstStyle/>
          <a:p>
            <a:r>
              <a:rPr lang="en-US" sz="3200" dirty="0" smtClean="0"/>
              <a:t>Rev 13:2  And the beast which I saw was like a leopard, and his feet were like </a:t>
            </a:r>
            <a:r>
              <a:rPr lang="en-US" sz="3200" i="1" dirty="0" smtClean="0"/>
              <a:t>those of a bear, and his mouth like the mouth of a lion. And the dragon gave him his power and his throne and great authority. </a:t>
            </a:r>
            <a:endParaRPr lang="en-US" sz="3200" dirty="0" smtClean="0"/>
          </a:p>
        </p:txBody>
      </p:sp>
      <p:sp>
        <p:nvSpPr>
          <p:cNvPr id="98307" name="Content Placeholder 2"/>
          <p:cNvSpPr>
            <a:spLocks noGrp="1"/>
          </p:cNvSpPr>
          <p:nvPr>
            <p:ph idx="1"/>
          </p:nvPr>
        </p:nvSpPr>
        <p:spPr>
          <a:xfrm>
            <a:off x="304800" y="2895600"/>
            <a:ext cx="8534400" cy="3581400"/>
          </a:xfrm>
        </p:spPr>
        <p:txBody>
          <a:bodyPr/>
          <a:lstStyle/>
          <a:p>
            <a:r>
              <a:rPr lang="en-US" sz="2800" dirty="0" smtClean="0"/>
              <a:t>But Jesus paid the price for the earth – and He will have dominion!</a:t>
            </a:r>
          </a:p>
          <a:p>
            <a:endParaRPr lang="en-US" sz="2800" dirty="0" smtClean="0"/>
          </a:p>
          <a:p>
            <a:r>
              <a:rPr lang="en-US" sz="2800" dirty="0" smtClean="0"/>
              <a:t>But until then – the breaking of the sixth seal – when we are revealed as the son’s of God, even the earth itself cries out for a redeemer from Satan and his wicked reign…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2"/>
          <p:cNvSpPr>
            <a:spLocks noGrp="1"/>
          </p:cNvSpPr>
          <p:nvPr>
            <p:ph idx="1"/>
          </p:nvPr>
        </p:nvSpPr>
        <p:spPr>
          <a:xfrm>
            <a:off x="381000" y="685800"/>
            <a:ext cx="8305800" cy="4343399"/>
          </a:xfrm>
        </p:spPr>
        <p:txBody>
          <a:bodyPr/>
          <a:lstStyle/>
          <a:p>
            <a:r>
              <a:rPr lang="en-US" sz="2800" dirty="0" smtClean="0"/>
              <a:t>Jesus said this because it was finished at the cross, but He doesn’t take back the earth until the proper time…</a:t>
            </a:r>
          </a:p>
        </p:txBody>
      </p:sp>
      <p:sp>
        <p:nvSpPr>
          <p:cNvPr id="4" name="Title 3"/>
          <p:cNvSpPr>
            <a:spLocks noGrp="1"/>
          </p:cNvSpPr>
          <p:nvPr>
            <p:ph type="title"/>
          </p:nvPr>
        </p:nvSpPr>
        <p:spPr>
          <a:xfrm>
            <a:off x="533400" y="1676400"/>
            <a:ext cx="8229600" cy="3611562"/>
          </a:xfrm>
        </p:spPr>
        <p:txBody>
          <a:bodyPr/>
          <a:lstStyle/>
          <a:p>
            <a:r>
              <a:rPr lang="en-US" sz="4000" dirty="0" smtClean="0"/>
              <a:t>So for now, we are in enemy territory!  Fighting a spiritual battle!</a:t>
            </a:r>
            <a:br>
              <a:rPr lang="en-US" sz="4000" dirty="0" smtClean="0"/>
            </a:br>
            <a:r>
              <a:rPr lang="en-US" sz="4000" dirty="0" smtClean="0"/>
              <a:t>All creation longs for the coming of our Lord to take back this earth!</a:t>
            </a:r>
            <a:endParaRPr lang="en-US" sz="4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304800" y="0"/>
            <a:ext cx="8534400" cy="6129338"/>
          </a:xfrm>
        </p:spPr>
        <p:txBody>
          <a:bodyPr/>
          <a:lstStyle/>
          <a:p>
            <a:r>
              <a:rPr lang="en-US" sz="2400" dirty="0" smtClean="0"/>
              <a:t>Rom 8:19  For the anxious longing of the creation waits eagerly for the revealing of the sons of God. </a:t>
            </a:r>
            <a:br>
              <a:rPr lang="en-US" sz="2400" dirty="0" smtClean="0"/>
            </a:br>
            <a:r>
              <a:rPr lang="en-US" sz="2400" dirty="0" smtClean="0"/>
              <a:t>Rom 8:20  For the creation was subjected to futility, not willingly, but because of Him who subjected it, in hope </a:t>
            </a:r>
            <a:br>
              <a:rPr lang="en-US" sz="2400" dirty="0" smtClean="0"/>
            </a:br>
            <a:r>
              <a:rPr lang="en-US" sz="2400" dirty="0" smtClean="0"/>
              <a:t>Rom 8:21  that the creation itself also will be set free from its slavery to corruption into the freedom of the glory of the children of God. </a:t>
            </a:r>
            <a:br>
              <a:rPr lang="en-US" sz="2400" dirty="0" smtClean="0"/>
            </a:br>
            <a:r>
              <a:rPr lang="en-US" sz="2400" dirty="0" smtClean="0"/>
              <a:t>Rom 8:22  For we know that the whole creation groans and suffers the pains of childbirth together until now. </a:t>
            </a:r>
            <a:br>
              <a:rPr lang="en-US" sz="2400" dirty="0" smtClean="0"/>
            </a:br>
            <a:r>
              <a:rPr lang="en-US" sz="2400" dirty="0" smtClean="0"/>
              <a:t>Rom 8:23  And not only this, but also we ourselves, having the first fruits of the Spirit, even we ourselves groan within ourselves, waiting eagerly for </a:t>
            </a:r>
            <a:r>
              <a:rPr lang="en-US" sz="2400" i="1" dirty="0" smtClean="0"/>
              <a:t>our adoption as sons, the redemption of our body. </a:t>
            </a:r>
            <a:br>
              <a:rPr lang="en-US" sz="2400" i="1" dirty="0" smtClean="0"/>
            </a:br>
            <a:endParaRPr lang="en-US" sz="2400" dirty="0" smtClean="0"/>
          </a:p>
        </p:txBody>
      </p:sp>
      <p:sp>
        <p:nvSpPr>
          <p:cNvPr id="100355" name="Content Placeholder 2"/>
          <p:cNvSpPr>
            <a:spLocks noGrp="1"/>
          </p:cNvSpPr>
          <p:nvPr>
            <p:ph idx="1"/>
          </p:nvPr>
        </p:nvSpPr>
        <p:spPr>
          <a:xfrm>
            <a:off x="304800" y="5481638"/>
            <a:ext cx="8534400" cy="995362"/>
          </a:xfrm>
        </p:spPr>
        <p:txBody>
          <a:bodyPr/>
          <a:lstStyle/>
          <a:p>
            <a:r>
              <a:rPr lang="en-US" smtClean="0"/>
              <a:t>And Jesus, when He breaks that final seal, will take it back!</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04800" y="228600"/>
            <a:ext cx="8534400" cy="5721350"/>
          </a:xfrm>
        </p:spPr>
        <p:txBody>
          <a:bodyPr/>
          <a:lstStyle/>
          <a:p>
            <a:r>
              <a:rPr lang="en-US" sz="2400" dirty="0" smtClean="0"/>
              <a:t>Dan 7:24  'As for the ten horns, out of this kingdom ten kings will arise; and another will arise after them, and he will be different from the previous ones and will subdue three kings. </a:t>
            </a:r>
            <a:br>
              <a:rPr lang="en-US" sz="2400" dirty="0" smtClean="0"/>
            </a:br>
            <a:r>
              <a:rPr lang="en-US" sz="2400" dirty="0" smtClean="0"/>
              <a:t>Dan 7:25  'He will speak out against the Most High and wear down the saints of the Highest One, and he will intend to make alterations in times and in law; and they will be given into his hand for a time, times, and half a time. </a:t>
            </a:r>
            <a:br>
              <a:rPr lang="en-US" sz="2400" dirty="0" smtClean="0"/>
            </a:br>
            <a:r>
              <a:rPr lang="en-US" sz="2400" b="1" dirty="0" smtClean="0"/>
              <a:t>Dan 7:26  'But the court will sit </a:t>
            </a:r>
            <a:r>
              <a:rPr lang="en-US" sz="2400" b="1" i="1" dirty="0" smtClean="0"/>
              <a:t>for judgment, </a:t>
            </a:r>
            <a:r>
              <a:rPr lang="en-US" sz="2400" b="1" i="1" dirty="0" smtClean="0">
                <a:solidFill>
                  <a:srgbClr val="FFFF00"/>
                </a:solidFill>
              </a:rPr>
              <a:t>and his dominion will be taken away, annihilated and destroyed forever. </a:t>
            </a:r>
            <a:r>
              <a:rPr lang="en-US" sz="2400" b="1" i="1" dirty="0" smtClean="0"/>
              <a:t/>
            </a:r>
            <a:br>
              <a:rPr lang="en-US" sz="2400" b="1" i="1" dirty="0" smtClean="0"/>
            </a:br>
            <a:r>
              <a:rPr lang="en-US" sz="2400" dirty="0" smtClean="0"/>
              <a:t>Dan 7:27  'Then the sovereignty, the dominion and the greatness of </a:t>
            </a:r>
            <a:r>
              <a:rPr lang="en-US" sz="2400" i="1" dirty="0" smtClean="0"/>
              <a:t>all the kingdoms under the whole heaven will be given to the people of the saints of the Highest One; His kingdom will be an everlasting kingdom, and all the dominions will serve and obey Him.' </a:t>
            </a:r>
            <a:br>
              <a:rPr lang="en-US" sz="2400" i="1" dirty="0" smtClean="0"/>
            </a:b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1:1</a:t>
            </a:r>
            <a:endParaRPr lang="en-US" dirty="0"/>
          </a:p>
        </p:txBody>
      </p:sp>
      <p:sp>
        <p:nvSpPr>
          <p:cNvPr id="3" name="Content Placeholder 2"/>
          <p:cNvSpPr>
            <a:spLocks noGrp="1"/>
          </p:cNvSpPr>
          <p:nvPr>
            <p:ph idx="1"/>
          </p:nvPr>
        </p:nvSpPr>
        <p:spPr/>
        <p:txBody>
          <a:bodyPr/>
          <a:lstStyle/>
          <a:p>
            <a:r>
              <a:rPr lang="en-US" dirty="0" smtClean="0"/>
              <a:t>We will do an introduction to the book later – today we need to finish our study of angels, so we will peer into the fall of Lucifer.</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81000" y="274638"/>
            <a:ext cx="8305800" cy="2849562"/>
          </a:xfrm>
        </p:spPr>
        <p:txBody>
          <a:bodyPr/>
          <a:lstStyle/>
          <a:p>
            <a:r>
              <a:rPr lang="en-US" sz="2000" dirty="0" smtClean="0"/>
              <a:t>Jesus get’s dominion back</a:t>
            </a:r>
            <a:br>
              <a:rPr lang="en-US" sz="2000" dirty="0" smtClean="0"/>
            </a:br>
            <a:r>
              <a:rPr lang="en-US" sz="2000" dirty="0" smtClean="0"/>
              <a:t/>
            </a:r>
            <a:br>
              <a:rPr lang="en-US" sz="2000" dirty="0" smtClean="0"/>
            </a:br>
            <a:r>
              <a:rPr lang="en-US" sz="2000" dirty="0" smtClean="0"/>
              <a:t>Dan 7:13  "I kept looking in the night visions, And behold, with the clouds of heaven One like a Son of Man was coming, And He came up to the Ancient of Days And was presented before Him. </a:t>
            </a:r>
            <a:br>
              <a:rPr lang="en-US" sz="2000" dirty="0" smtClean="0"/>
            </a:br>
            <a:r>
              <a:rPr lang="en-US" sz="2000" dirty="0" smtClean="0"/>
              <a:t>Dan 7:14  "And to Him was given dominion, Glory and a kingdom, That all the peoples, nations and </a:t>
            </a:r>
            <a:r>
              <a:rPr lang="en-US" sz="2000" i="1" dirty="0" smtClean="0"/>
              <a:t>men of every language Might serve Him. His dominion is an everlasting dominion Which will not pass away; And His kingdom is one Which will not be destroyed. </a:t>
            </a:r>
            <a:br>
              <a:rPr lang="en-US" sz="2000" i="1" dirty="0" smtClean="0"/>
            </a:br>
            <a:endParaRPr lang="en-US" sz="2000" dirty="0" smtClean="0"/>
          </a:p>
        </p:txBody>
      </p:sp>
      <p:sp>
        <p:nvSpPr>
          <p:cNvPr id="102403" name="Content Placeholder 2"/>
          <p:cNvSpPr>
            <a:spLocks noGrp="1"/>
          </p:cNvSpPr>
          <p:nvPr>
            <p:ph idx="1"/>
          </p:nvPr>
        </p:nvSpPr>
        <p:spPr>
          <a:xfrm>
            <a:off x="533400" y="3124200"/>
            <a:ext cx="8153400" cy="3001963"/>
          </a:xfrm>
        </p:spPr>
        <p:txBody>
          <a:bodyPr/>
          <a:lstStyle/>
          <a:p>
            <a:r>
              <a:rPr lang="en-US" sz="2800" dirty="0" smtClean="0"/>
              <a:t>When?  After all seven seals are broken and He begins to Judge the earth!</a:t>
            </a:r>
          </a:p>
          <a:p>
            <a:r>
              <a:rPr lang="en-US" sz="2800" dirty="0" smtClean="0"/>
              <a:t>The sixth seal starts the final battle in heaven, the seventh gives Jesus dominion!</a:t>
            </a:r>
          </a:p>
          <a:p>
            <a:r>
              <a:rPr lang="en-US" sz="2800" dirty="0" smtClean="0"/>
              <a:t>That scroll with seven seals is most likely the title deed to the earth!</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04800" y="228600"/>
            <a:ext cx="8534400" cy="860425"/>
          </a:xfrm>
        </p:spPr>
        <p:txBody>
          <a:bodyPr/>
          <a:lstStyle/>
          <a:p>
            <a:r>
              <a:rPr lang="en-US" sz="2000" dirty="0" smtClean="0"/>
              <a:t>Satan looses his dominion over the earth and is cast out of heaven!</a:t>
            </a:r>
            <a:br>
              <a:rPr lang="en-US" sz="2000" dirty="0" smtClean="0"/>
            </a:br>
            <a:r>
              <a:rPr lang="en-US" sz="2000" dirty="0" smtClean="0"/>
              <a:t/>
            </a:r>
            <a:br>
              <a:rPr lang="en-US" sz="2000" dirty="0" smtClean="0"/>
            </a:br>
            <a:endParaRPr lang="en-US" sz="2000" dirty="0" smtClean="0"/>
          </a:p>
        </p:txBody>
      </p:sp>
      <p:sp>
        <p:nvSpPr>
          <p:cNvPr id="103427" name="Content Placeholder 2"/>
          <p:cNvSpPr>
            <a:spLocks noGrp="1"/>
          </p:cNvSpPr>
          <p:nvPr>
            <p:ph idx="1"/>
          </p:nvPr>
        </p:nvSpPr>
        <p:spPr>
          <a:xfrm>
            <a:off x="304800" y="620713"/>
            <a:ext cx="8534400" cy="5856287"/>
          </a:xfrm>
        </p:spPr>
        <p:txBody>
          <a:bodyPr/>
          <a:lstStyle/>
          <a:p>
            <a:r>
              <a:rPr lang="en-US" sz="2000" dirty="0" smtClean="0"/>
              <a:t>Rev 12:6  Then the woman fled into the wilderness where she *had a place prepared by God, so that there she would be </a:t>
            </a:r>
            <a:r>
              <a:rPr lang="en-US" sz="2000" dirty="0" smtClean="0">
                <a:solidFill>
                  <a:srgbClr val="FFFF00"/>
                </a:solidFill>
              </a:rPr>
              <a:t>nourished for one thousand two hundred and sixty days. </a:t>
            </a:r>
          </a:p>
          <a:p>
            <a:r>
              <a:rPr lang="en-US" sz="2000" dirty="0" smtClean="0"/>
              <a:t>Rev 12:7  And there was war in heaven, Michael and his angels waging war with the dragon. The dragon and his angels waged war, </a:t>
            </a:r>
          </a:p>
          <a:p>
            <a:r>
              <a:rPr lang="en-US" sz="2000" dirty="0" smtClean="0"/>
              <a:t>Rev 12:8  and they were not strong enough, and there was no longer a place found for them in heaven. </a:t>
            </a:r>
          </a:p>
          <a:p>
            <a:r>
              <a:rPr lang="en-US" sz="2000" b="1" dirty="0" smtClean="0"/>
              <a:t>Rev 12:9  And the great dragon was thrown down, the serpent of old who is called the devil and Satan, who deceives the whole world; he was thrown down to the earth, and his angels were thrown down with him. </a:t>
            </a:r>
          </a:p>
          <a:p>
            <a:r>
              <a:rPr lang="en-US" sz="2000" dirty="0" smtClean="0"/>
              <a:t>Rev 12:10  Then I heard a loud voice in heaven, saying, </a:t>
            </a:r>
            <a:r>
              <a:rPr lang="en-US" sz="2000" dirty="0" smtClean="0">
                <a:solidFill>
                  <a:srgbClr val="FFFF00"/>
                </a:solidFill>
              </a:rPr>
              <a:t>"Now the salvation, and the power, and the kingdom of our God and the authority of His Christ have come, for the accuser of our brethren has been thrown down, he who accuses them before our God day and night. </a:t>
            </a:r>
          </a:p>
          <a:p>
            <a:endParaRPr lang="en-US" sz="2000" dirty="0" smtClean="0"/>
          </a:p>
          <a:p>
            <a:r>
              <a:rPr lang="en-US" sz="2000" dirty="0" smtClean="0"/>
              <a:t>When is this?  At the breaking of the sixth seal (battle in heaven, great tribulation on earth) and is completed with the breaking of the 7</a:t>
            </a:r>
            <a:r>
              <a:rPr lang="en-US" sz="2000" baseline="30000" dirty="0" smtClean="0"/>
              <a:t>th</a:t>
            </a:r>
            <a:r>
              <a:rPr lang="en-US" sz="2000" dirty="0" smtClean="0"/>
              <a:t> seal!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Line 2"/>
          <p:cNvSpPr>
            <a:spLocks noChangeShapeType="1"/>
          </p:cNvSpPr>
          <p:nvPr/>
        </p:nvSpPr>
        <p:spPr bwMode="auto">
          <a:xfrm>
            <a:off x="457200" y="4191000"/>
            <a:ext cx="8382000" cy="0"/>
          </a:xfrm>
          <a:prstGeom prst="line">
            <a:avLst/>
          </a:prstGeom>
          <a:noFill/>
          <a:ln w="127000">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07" name="Line 3"/>
          <p:cNvSpPr>
            <a:spLocks noChangeShapeType="1"/>
          </p:cNvSpPr>
          <p:nvPr/>
        </p:nvSpPr>
        <p:spPr bwMode="auto">
          <a:xfrm>
            <a:off x="838200" y="3657600"/>
            <a:ext cx="0" cy="1143000"/>
          </a:xfrm>
          <a:prstGeom prst="line">
            <a:avLst/>
          </a:prstGeom>
          <a:noFill/>
          <a:ln w="127000">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08" name="Line 4"/>
          <p:cNvSpPr>
            <a:spLocks noChangeShapeType="1"/>
          </p:cNvSpPr>
          <p:nvPr/>
        </p:nvSpPr>
        <p:spPr bwMode="auto">
          <a:xfrm>
            <a:off x="4248150" y="3824288"/>
            <a:ext cx="19050" cy="976312"/>
          </a:xfrm>
          <a:prstGeom prst="line">
            <a:avLst/>
          </a:prstGeom>
          <a:noFill/>
          <a:ln w="127000">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09" name="Line 5"/>
          <p:cNvSpPr>
            <a:spLocks noChangeShapeType="1"/>
          </p:cNvSpPr>
          <p:nvPr/>
        </p:nvSpPr>
        <p:spPr bwMode="auto">
          <a:xfrm>
            <a:off x="7696200" y="3657600"/>
            <a:ext cx="0" cy="1143000"/>
          </a:xfrm>
          <a:prstGeom prst="line">
            <a:avLst/>
          </a:prstGeom>
          <a:noFill/>
          <a:ln w="127000">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10" name="Freeform 6"/>
          <p:cNvSpPr>
            <a:spLocks/>
          </p:cNvSpPr>
          <p:nvPr/>
        </p:nvSpPr>
        <p:spPr bwMode="auto">
          <a:xfrm>
            <a:off x="838200" y="4800600"/>
            <a:ext cx="3113088" cy="904875"/>
          </a:xfrm>
          <a:custGeom>
            <a:avLst/>
            <a:gdLst/>
            <a:ahLst/>
            <a:cxnLst>
              <a:cxn ang="0">
                <a:pos x="0" y="0"/>
              </a:cxn>
              <a:cxn ang="0">
                <a:pos x="432" y="528"/>
              </a:cxn>
              <a:cxn ang="0">
                <a:pos x="1961" y="250"/>
              </a:cxn>
            </a:cxnLst>
            <a:rect l="0" t="0" r="r" b="b"/>
            <a:pathLst>
              <a:path w="1961" h="570">
                <a:moveTo>
                  <a:pt x="0" y="0"/>
                </a:moveTo>
                <a:cubicBezTo>
                  <a:pt x="52" y="240"/>
                  <a:pt x="105" y="486"/>
                  <a:pt x="432" y="528"/>
                </a:cubicBezTo>
                <a:cubicBezTo>
                  <a:pt x="759" y="570"/>
                  <a:pt x="1643" y="308"/>
                  <a:pt x="1961" y="250"/>
                </a:cubicBezTo>
              </a:path>
            </a:pathLst>
          </a:custGeom>
          <a:noFill/>
          <a:ln w="127000" cap="flat" cmpd="sng">
            <a:solidFill>
              <a:schemeClr val="tx1"/>
            </a:solidFill>
            <a:prstDash val="solid"/>
            <a:round/>
            <a:headEnd type="none" w="med" len="med"/>
            <a:tailEnd type="none" w="med" len="me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11" name="Freeform 7"/>
          <p:cNvSpPr>
            <a:spLocks/>
          </p:cNvSpPr>
          <p:nvPr/>
        </p:nvSpPr>
        <p:spPr bwMode="auto">
          <a:xfrm>
            <a:off x="3927475" y="4738688"/>
            <a:ext cx="3773488" cy="1177925"/>
          </a:xfrm>
          <a:custGeom>
            <a:avLst/>
            <a:gdLst/>
            <a:ahLst/>
            <a:cxnLst>
              <a:cxn ang="0">
                <a:pos x="0" y="289"/>
              </a:cxn>
              <a:cxn ang="0">
                <a:pos x="244" y="358"/>
              </a:cxn>
              <a:cxn ang="0">
                <a:pos x="292" y="742"/>
              </a:cxn>
              <a:cxn ang="0">
                <a:pos x="388" y="358"/>
              </a:cxn>
              <a:cxn ang="0">
                <a:pos x="541" y="280"/>
              </a:cxn>
              <a:cxn ang="0">
                <a:pos x="734" y="309"/>
              </a:cxn>
              <a:cxn ang="0">
                <a:pos x="1926" y="569"/>
              </a:cxn>
              <a:cxn ang="0">
                <a:pos x="2377" y="0"/>
              </a:cxn>
            </a:cxnLst>
            <a:rect l="0" t="0" r="r" b="b"/>
            <a:pathLst>
              <a:path w="2377" h="742">
                <a:moveTo>
                  <a:pt x="0" y="289"/>
                </a:moveTo>
                <a:cubicBezTo>
                  <a:pt x="42" y="300"/>
                  <a:pt x="195" y="283"/>
                  <a:pt x="244" y="358"/>
                </a:cubicBezTo>
                <a:cubicBezTo>
                  <a:pt x="293" y="433"/>
                  <a:pt x="268" y="742"/>
                  <a:pt x="292" y="742"/>
                </a:cubicBezTo>
                <a:cubicBezTo>
                  <a:pt x="316" y="742"/>
                  <a:pt x="347" y="435"/>
                  <a:pt x="388" y="358"/>
                </a:cubicBezTo>
                <a:cubicBezTo>
                  <a:pt x="429" y="281"/>
                  <a:pt x="483" y="288"/>
                  <a:pt x="541" y="280"/>
                </a:cubicBezTo>
                <a:cubicBezTo>
                  <a:pt x="599" y="272"/>
                  <a:pt x="503" y="261"/>
                  <a:pt x="734" y="309"/>
                </a:cubicBezTo>
                <a:cubicBezTo>
                  <a:pt x="965" y="357"/>
                  <a:pt x="1652" y="620"/>
                  <a:pt x="1926" y="569"/>
                </a:cubicBezTo>
                <a:cubicBezTo>
                  <a:pt x="2200" y="518"/>
                  <a:pt x="2283" y="119"/>
                  <a:pt x="2377" y="0"/>
                </a:cubicBezTo>
              </a:path>
            </a:pathLst>
          </a:custGeom>
          <a:noFill/>
          <a:ln w="127000" cap="flat" cmpd="sng">
            <a:solidFill>
              <a:schemeClr val="tx1"/>
            </a:solidFill>
            <a:prstDash val="solid"/>
            <a:round/>
            <a:headEnd type="none" w="med" len="med"/>
            <a:tailEnd type="none" w="med" len="me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12" name="Text Box 8"/>
          <p:cNvSpPr txBox="1">
            <a:spLocks noChangeArrowheads="1"/>
          </p:cNvSpPr>
          <p:nvPr/>
        </p:nvSpPr>
        <p:spPr bwMode="auto">
          <a:xfrm>
            <a:off x="1817688" y="5943600"/>
            <a:ext cx="5603875" cy="914400"/>
          </a:xfrm>
          <a:prstGeom prst="rect">
            <a:avLst/>
          </a:prstGeom>
          <a:noFill/>
          <a:ln w="127000">
            <a:noFill/>
            <a:miter lim="800000"/>
            <a:headEnd/>
            <a:tailEnd/>
          </a:ln>
          <a:effectLst/>
        </p:spPr>
        <p:txBody>
          <a:bodyPr wrap="none" anchor="ctr">
            <a:spAutoFit/>
          </a:bodyPr>
          <a:lstStyle/>
          <a:p>
            <a:pPr algn="ctr" eaLnBrk="0" hangingPunct="0">
              <a:lnSpc>
                <a:spcPct val="75000"/>
              </a:lnSpc>
              <a:spcBef>
                <a:spcPct val="50000"/>
              </a:spcBef>
              <a:defRPr/>
            </a:pPr>
            <a:r>
              <a:rPr lang="en-US" sz="7200" b="1">
                <a:solidFill>
                  <a:srgbClr val="FFFFFF"/>
                </a:solidFill>
                <a:effectLst>
                  <a:outerShdw blurRad="38100" dist="38100" dir="2700000" algn="tl">
                    <a:srgbClr val="C0C0C0"/>
                  </a:outerShdw>
                </a:effectLst>
                <a:latin typeface="Times New Roman" pitchFamily="18" charset="0"/>
                <a:cs typeface="+mn-cs"/>
              </a:rPr>
              <a:t>The 70</a:t>
            </a:r>
            <a:r>
              <a:rPr lang="en-US" sz="7200" b="1" baseline="30000">
                <a:solidFill>
                  <a:srgbClr val="FFFFFF"/>
                </a:solidFill>
                <a:effectLst>
                  <a:outerShdw blurRad="38100" dist="38100" dir="2700000" algn="tl">
                    <a:srgbClr val="C0C0C0"/>
                  </a:outerShdw>
                </a:effectLst>
                <a:latin typeface="Times New Roman" pitchFamily="18" charset="0"/>
                <a:cs typeface="+mn-cs"/>
              </a:rPr>
              <a:t>th</a:t>
            </a:r>
            <a:r>
              <a:rPr lang="en-US" sz="7200" b="1">
                <a:solidFill>
                  <a:srgbClr val="FFFFFF"/>
                </a:solidFill>
                <a:effectLst>
                  <a:outerShdw blurRad="38100" dist="38100" dir="2700000" algn="tl">
                    <a:srgbClr val="C0C0C0"/>
                  </a:outerShdw>
                </a:effectLst>
                <a:latin typeface="Times New Roman" pitchFamily="18" charset="0"/>
                <a:cs typeface="+mn-cs"/>
              </a:rPr>
              <a:t> week</a:t>
            </a:r>
          </a:p>
        </p:txBody>
      </p:sp>
      <p:sp>
        <p:nvSpPr>
          <p:cNvPr id="1173513" name="AutoShape 9"/>
          <p:cNvSpPr>
            <a:spLocks noChangeArrowheads="1"/>
          </p:cNvSpPr>
          <p:nvPr/>
        </p:nvSpPr>
        <p:spPr bwMode="auto">
          <a:xfrm>
            <a:off x="7239000" y="228600"/>
            <a:ext cx="914400" cy="3276600"/>
          </a:xfrm>
          <a:prstGeom prst="downArrow">
            <a:avLst>
              <a:gd name="adj1" fmla="val 50000"/>
              <a:gd name="adj2" fmla="val 89583"/>
            </a:avLst>
          </a:prstGeom>
          <a:solidFill>
            <a:schemeClr val="bg1"/>
          </a:solidFill>
          <a:ln w="12700">
            <a:solidFill>
              <a:schemeClr val="tx1"/>
            </a:solidFill>
            <a:miter lim="800000"/>
            <a:headEnd/>
            <a:tailEnd/>
          </a:ln>
          <a:effectLst/>
        </p:spPr>
        <p:txBody>
          <a:bodyPr wrap="none" anchor="ctr"/>
          <a:lstStyle/>
          <a:p>
            <a:pPr algn="ctr" eaLnBrk="0" hangingPunct="0">
              <a:lnSpc>
                <a:spcPct val="75000"/>
              </a:lnSpc>
              <a:spcBef>
                <a:spcPct val="10000"/>
              </a:spcBef>
              <a:defRPr/>
            </a:pPr>
            <a:endParaRPr lang="en-US" sz="3200" b="1">
              <a:solidFill>
                <a:srgbClr val="FFFFFF"/>
              </a:solidFill>
              <a:effectLst>
                <a:outerShdw blurRad="38100" dist="38100" dir="2700000" algn="tl">
                  <a:srgbClr val="C0C0C0"/>
                </a:outerShdw>
              </a:effectLst>
              <a:latin typeface="Times New Roman" pitchFamily="18" charset="0"/>
              <a:cs typeface="+mn-cs"/>
            </a:endParaRPr>
          </a:p>
        </p:txBody>
      </p:sp>
      <p:sp>
        <p:nvSpPr>
          <p:cNvPr id="1173514" name="Text Box 10"/>
          <p:cNvSpPr txBox="1">
            <a:spLocks noChangeArrowheads="1"/>
          </p:cNvSpPr>
          <p:nvPr/>
        </p:nvSpPr>
        <p:spPr bwMode="auto">
          <a:xfrm rot="-5400000">
            <a:off x="6215857" y="1632743"/>
            <a:ext cx="3022600" cy="366713"/>
          </a:xfrm>
          <a:prstGeom prst="rect">
            <a:avLst/>
          </a:prstGeom>
          <a:noFill/>
          <a:ln w="127000">
            <a:noFill/>
            <a:miter lim="800000"/>
            <a:headEnd/>
            <a:tailEnd/>
          </a:ln>
          <a:effectLst/>
        </p:spPr>
        <p:txBody>
          <a:bodyPr wrap="none" anchor="ctr">
            <a:spAutoFit/>
          </a:bodyPr>
          <a:lstStyle/>
          <a:p>
            <a:pPr algn="ctr" eaLnBrk="0" hangingPunct="0">
              <a:lnSpc>
                <a:spcPct val="75000"/>
              </a:lnSpc>
              <a:spcBef>
                <a:spcPct val="10000"/>
              </a:spcBef>
              <a:defRPr/>
            </a:pPr>
            <a:r>
              <a:rPr lang="en-US" sz="2400" b="1">
                <a:solidFill>
                  <a:srgbClr val="3333CC"/>
                </a:solidFill>
                <a:effectLst>
                  <a:outerShdw blurRad="38100" dist="38100" dir="2700000" algn="tl">
                    <a:srgbClr val="C0C0C0"/>
                  </a:outerShdw>
                </a:effectLst>
                <a:latin typeface="Times New Roman" pitchFamily="18" charset="0"/>
                <a:cs typeface="+mn-cs"/>
              </a:rPr>
              <a:t>2nd Coming of Christ</a:t>
            </a:r>
          </a:p>
        </p:txBody>
      </p:sp>
      <p:sp>
        <p:nvSpPr>
          <p:cNvPr id="1173515" name="Text Box 11"/>
          <p:cNvSpPr txBox="1">
            <a:spLocks noChangeArrowheads="1"/>
          </p:cNvSpPr>
          <p:nvPr/>
        </p:nvSpPr>
        <p:spPr bwMode="auto">
          <a:xfrm rot="2074696">
            <a:off x="2179638" y="2781300"/>
            <a:ext cx="1622425" cy="322263"/>
          </a:xfrm>
          <a:prstGeom prst="rect">
            <a:avLst/>
          </a:prstGeom>
          <a:noFill/>
          <a:ln w="127000">
            <a:noFill/>
            <a:miter lim="800000"/>
            <a:headEnd/>
            <a:tailEnd/>
          </a:ln>
          <a:effectLst/>
        </p:spPr>
        <p:txBody>
          <a:bodyPr wrap="none" anchor="ctr">
            <a:spAutoFit/>
          </a:bodyPr>
          <a:lstStyle/>
          <a:p>
            <a:pPr algn="ctr" eaLnBrk="0" hangingPunct="0">
              <a:lnSpc>
                <a:spcPct val="75000"/>
              </a:lnSpc>
              <a:spcBef>
                <a:spcPct val="10000"/>
              </a:spcBef>
              <a:defRPr/>
            </a:pPr>
            <a:r>
              <a:rPr lang="en-US" sz="2000" b="1" dirty="0">
                <a:solidFill>
                  <a:srgbClr val="FFFFFF"/>
                </a:solidFill>
                <a:effectLst>
                  <a:outerShdw blurRad="38100" dist="38100" dir="2700000" algn="tl">
                    <a:srgbClr val="C0C0C0"/>
                  </a:outerShdw>
                </a:effectLst>
                <a:latin typeface="Times New Roman" pitchFamily="18" charset="0"/>
                <a:cs typeface="+mn-cs"/>
              </a:rPr>
              <a:t>Abomination</a:t>
            </a:r>
          </a:p>
        </p:txBody>
      </p:sp>
      <p:sp>
        <p:nvSpPr>
          <p:cNvPr id="1173516" name="Text Box 12"/>
          <p:cNvSpPr txBox="1">
            <a:spLocks noChangeArrowheads="1"/>
          </p:cNvSpPr>
          <p:nvPr/>
        </p:nvSpPr>
        <p:spPr bwMode="auto">
          <a:xfrm rot="-3456070">
            <a:off x="516732" y="2836068"/>
            <a:ext cx="1238250" cy="595313"/>
          </a:xfrm>
          <a:prstGeom prst="rect">
            <a:avLst/>
          </a:prstGeom>
          <a:noFill/>
          <a:ln w="127000">
            <a:noFill/>
            <a:miter lim="800000"/>
            <a:headEnd/>
            <a:tailEnd/>
          </a:ln>
          <a:effectLst/>
        </p:spPr>
        <p:txBody>
          <a:bodyPr wrap="none" anchor="ctr">
            <a:spAutoFit/>
          </a:bodyPr>
          <a:lstStyle/>
          <a:p>
            <a:pPr algn="ctr" eaLnBrk="0" hangingPunct="0">
              <a:lnSpc>
                <a:spcPct val="75000"/>
              </a:lnSpc>
              <a:spcBef>
                <a:spcPct val="10000"/>
              </a:spcBef>
              <a:defRPr/>
            </a:pPr>
            <a:r>
              <a:rPr lang="en-US" sz="4400" b="1">
                <a:solidFill>
                  <a:srgbClr val="FFFFFF"/>
                </a:solidFill>
                <a:effectLst>
                  <a:outerShdw blurRad="38100" dist="38100" dir="2700000" algn="tl">
                    <a:srgbClr val="C0C0C0"/>
                  </a:outerShdw>
                </a:effectLst>
                <a:latin typeface="Times New Roman" pitchFamily="18" charset="0"/>
                <a:cs typeface="+mn-cs"/>
              </a:rPr>
              <a:t>Pact</a:t>
            </a:r>
          </a:p>
        </p:txBody>
      </p:sp>
      <p:sp>
        <p:nvSpPr>
          <p:cNvPr id="1173517" name="Text Box 13"/>
          <p:cNvSpPr txBox="1">
            <a:spLocks noChangeArrowheads="1"/>
          </p:cNvSpPr>
          <p:nvPr/>
        </p:nvSpPr>
        <p:spPr bwMode="auto">
          <a:xfrm rot="3737781">
            <a:off x="6640512" y="5045076"/>
            <a:ext cx="3319463" cy="595312"/>
          </a:xfrm>
          <a:prstGeom prst="rect">
            <a:avLst/>
          </a:prstGeom>
          <a:noFill/>
          <a:ln w="127000">
            <a:noFill/>
            <a:miter lim="800000"/>
            <a:headEnd/>
            <a:tailEnd/>
          </a:ln>
          <a:effectLst/>
        </p:spPr>
        <p:txBody>
          <a:bodyPr wrap="none" anchor="ctr">
            <a:spAutoFit/>
          </a:bodyPr>
          <a:lstStyle/>
          <a:p>
            <a:pPr algn="ctr" eaLnBrk="0" hangingPunct="0">
              <a:lnSpc>
                <a:spcPct val="75000"/>
              </a:lnSpc>
              <a:spcBef>
                <a:spcPct val="10000"/>
              </a:spcBef>
              <a:defRPr/>
            </a:pPr>
            <a:r>
              <a:rPr lang="en-US" sz="4400" b="1">
                <a:solidFill>
                  <a:srgbClr val="FFFFFF"/>
                </a:solidFill>
                <a:effectLst>
                  <a:outerShdw blurRad="38100" dist="38100" dir="2700000" algn="tl">
                    <a:srgbClr val="C0C0C0"/>
                  </a:outerShdw>
                </a:effectLst>
                <a:latin typeface="Times New Roman" pitchFamily="18" charset="0"/>
                <a:cs typeface="+mn-cs"/>
              </a:rPr>
              <a:t>Armageddon</a:t>
            </a:r>
          </a:p>
        </p:txBody>
      </p:sp>
      <p:sp>
        <p:nvSpPr>
          <p:cNvPr id="1173518" name="Oval 14"/>
          <p:cNvSpPr>
            <a:spLocks noChangeArrowheads="1"/>
          </p:cNvSpPr>
          <p:nvPr/>
        </p:nvSpPr>
        <p:spPr bwMode="auto">
          <a:xfrm>
            <a:off x="304800" y="3962400"/>
            <a:ext cx="762000" cy="533400"/>
          </a:xfrm>
          <a:prstGeom prst="ellipse">
            <a:avLst/>
          </a:prstGeom>
          <a:solidFill>
            <a:schemeClr val="accent1"/>
          </a:solidFill>
          <a:ln w="9525">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19" name="Oval 15"/>
          <p:cNvSpPr>
            <a:spLocks noChangeArrowheads="1"/>
          </p:cNvSpPr>
          <p:nvPr/>
        </p:nvSpPr>
        <p:spPr bwMode="auto">
          <a:xfrm>
            <a:off x="990600" y="3962400"/>
            <a:ext cx="762000" cy="533400"/>
          </a:xfrm>
          <a:prstGeom prst="ellipse">
            <a:avLst/>
          </a:prstGeom>
          <a:solidFill>
            <a:schemeClr val="accent1"/>
          </a:solidFill>
          <a:ln w="9525">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20" name="Oval 16"/>
          <p:cNvSpPr>
            <a:spLocks noChangeArrowheads="1"/>
          </p:cNvSpPr>
          <p:nvPr/>
        </p:nvSpPr>
        <p:spPr bwMode="auto">
          <a:xfrm>
            <a:off x="1752600" y="3962400"/>
            <a:ext cx="762000" cy="533400"/>
          </a:xfrm>
          <a:prstGeom prst="ellipse">
            <a:avLst/>
          </a:prstGeom>
          <a:solidFill>
            <a:schemeClr val="accent1"/>
          </a:solidFill>
          <a:ln w="9525">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21" name="Oval 17"/>
          <p:cNvSpPr>
            <a:spLocks noChangeArrowheads="1"/>
          </p:cNvSpPr>
          <p:nvPr/>
        </p:nvSpPr>
        <p:spPr bwMode="auto">
          <a:xfrm>
            <a:off x="2590800" y="3962400"/>
            <a:ext cx="762000" cy="533400"/>
          </a:xfrm>
          <a:prstGeom prst="ellipse">
            <a:avLst/>
          </a:prstGeom>
          <a:solidFill>
            <a:schemeClr val="accent1"/>
          </a:solidFill>
          <a:ln w="9525">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22" name="Oval 18"/>
          <p:cNvSpPr>
            <a:spLocks noChangeArrowheads="1"/>
          </p:cNvSpPr>
          <p:nvPr/>
        </p:nvSpPr>
        <p:spPr bwMode="auto">
          <a:xfrm>
            <a:off x="3429000" y="3962400"/>
            <a:ext cx="762000" cy="533400"/>
          </a:xfrm>
          <a:prstGeom prst="ellipse">
            <a:avLst/>
          </a:prstGeom>
          <a:solidFill>
            <a:schemeClr val="accent1"/>
          </a:solidFill>
          <a:ln w="9525">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23" name="Oval 19"/>
          <p:cNvSpPr>
            <a:spLocks noChangeArrowheads="1"/>
          </p:cNvSpPr>
          <p:nvPr/>
        </p:nvSpPr>
        <p:spPr bwMode="auto">
          <a:xfrm>
            <a:off x="4267200" y="3962400"/>
            <a:ext cx="762000" cy="533400"/>
          </a:xfrm>
          <a:prstGeom prst="ellipse">
            <a:avLst/>
          </a:prstGeom>
          <a:solidFill>
            <a:schemeClr val="accent1"/>
          </a:solidFill>
          <a:ln w="9525">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24" name="Oval 20"/>
          <p:cNvSpPr>
            <a:spLocks noChangeArrowheads="1"/>
          </p:cNvSpPr>
          <p:nvPr/>
        </p:nvSpPr>
        <p:spPr bwMode="auto">
          <a:xfrm>
            <a:off x="5105400" y="3962400"/>
            <a:ext cx="2454275" cy="533400"/>
          </a:xfrm>
          <a:prstGeom prst="ellipse">
            <a:avLst/>
          </a:prstGeom>
          <a:solidFill>
            <a:schemeClr val="accent1"/>
          </a:solidFill>
          <a:ln w="9525">
            <a:solidFill>
              <a:schemeClr val="tx1"/>
            </a:solidFill>
            <a:round/>
            <a:headEnd/>
            <a:tailEnd/>
          </a:ln>
          <a:effectLst/>
        </p:spPr>
        <p:txBody>
          <a:bodyPr wrap="none" anchor="ct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1173525" name="Text Box 21"/>
          <p:cNvSpPr txBox="1">
            <a:spLocks noChangeArrowheads="1"/>
          </p:cNvSpPr>
          <p:nvPr/>
        </p:nvSpPr>
        <p:spPr bwMode="auto">
          <a:xfrm>
            <a:off x="457200" y="3962400"/>
            <a:ext cx="381000" cy="579438"/>
          </a:xfrm>
          <a:prstGeom prst="rect">
            <a:avLst/>
          </a:prstGeom>
          <a:noFill/>
          <a:ln w="9525">
            <a:noFill/>
            <a:miter lim="800000"/>
            <a:headEnd/>
            <a:tailEnd/>
          </a:ln>
          <a:effectLst/>
        </p:spPr>
        <p:txBody>
          <a:bodyPr>
            <a:spAutoFit/>
          </a:bodyPr>
          <a:lstStyle/>
          <a:p>
            <a:pPr>
              <a:spcBef>
                <a:spcPct val="50000"/>
              </a:spcBef>
              <a:defRPr/>
            </a:pPr>
            <a:r>
              <a:rPr lang="en-US" sz="3200">
                <a:solidFill>
                  <a:srgbClr val="FFFFFF"/>
                </a:solidFill>
                <a:effectLst>
                  <a:outerShdw blurRad="38100" dist="38100" dir="2700000" algn="tl">
                    <a:srgbClr val="C0C0C0"/>
                  </a:outerShdw>
                </a:effectLst>
                <a:latin typeface="Times New Roman" pitchFamily="18" charset="0"/>
                <a:cs typeface="+mn-cs"/>
              </a:rPr>
              <a:t>1</a:t>
            </a:r>
          </a:p>
        </p:txBody>
      </p:sp>
      <p:sp>
        <p:nvSpPr>
          <p:cNvPr id="1173526" name="Text Box 22"/>
          <p:cNvSpPr txBox="1">
            <a:spLocks noChangeArrowheads="1"/>
          </p:cNvSpPr>
          <p:nvPr/>
        </p:nvSpPr>
        <p:spPr bwMode="auto">
          <a:xfrm>
            <a:off x="1295400" y="4495800"/>
            <a:ext cx="6172200" cy="579438"/>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FFFF"/>
                </a:solidFill>
                <a:effectLst>
                  <a:outerShdw blurRad="38100" dist="38100" dir="2700000" algn="tl">
                    <a:srgbClr val="C0C0C0"/>
                  </a:outerShdw>
                </a:effectLst>
                <a:latin typeface="Times New Roman" pitchFamily="18" charset="0"/>
                <a:cs typeface="+mn-cs"/>
              </a:rPr>
              <a:t>Seals 				Wrath</a:t>
            </a:r>
          </a:p>
        </p:txBody>
      </p:sp>
      <p:sp>
        <p:nvSpPr>
          <p:cNvPr id="1173527" name="Text Box 23"/>
          <p:cNvSpPr txBox="1">
            <a:spLocks noChangeArrowheads="1"/>
          </p:cNvSpPr>
          <p:nvPr/>
        </p:nvSpPr>
        <p:spPr bwMode="auto">
          <a:xfrm>
            <a:off x="1143000" y="3962400"/>
            <a:ext cx="381000" cy="579438"/>
          </a:xfrm>
          <a:prstGeom prst="rect">
            <a:avLst/>
          </a:prstGeom>
          <a:noFill/>
          <a:ln w="9525">
            <a:noFill/>
            <a:miter lim="800000"/>
            <a:headEnd/>
            <a:tailEnd/>
          </a:ln>
          <a:effectLst/>
        </p:spPr>
        <p:txBody>
          <a:bodyPr>
            <a:spAutoFit/>
          </a:bodyPr>
          <a:lstStyle/>
          <a:p>
            <a:pPr>
              <a:spcBef>
                <a:spcPct val="50000"/>
              </a:spcBef>
              <a:defRPr/>
            </a:pPr>
            <a:r>
              <a:rPr lang="en-US" sz="3200">
                <a:solidFill>
                  <a:srgbClr val="FFFFFF"/>
                </a:solidFill>
                <a:effectLst>
                  <a:outerShdw blurRad="38100" dist="38100" dir="2700000" algn="tl">
                    <a:srgbClr val="C0C0C0"/>
                  </a:outerShdw>
                </a:effectLst>
                <a:latin typeface="Times New Roman" pitchFamily="18" charset="0"/>
                <a:cs typeface="+mn-cs"/>
              </a:rPr>
              <a:t>2</a:t>
            </a:r>
          </a:p>
        </p:txBody>
      </p:sp>
      <p:sp>
        <p:nvSpPr>
          <p:cNvPr id="1173528" name="Text Box 24"/>
          <p:cNvSpPr txBox="1">
            <a:spLocks noChangeArrowheads="1"/>
          </p:cNvSpPr>
          <p:nvPr/>
        </p:nvSpPr>
        <p:spPr bwMode="auto">
          <a:xfrm>
            <a:off x="1981200" y="3962400"/>
            <a:ext cx="381000" cy="579438"/>
          </a:xfrm>
          <a:prstGeom prst="rect">
            <a:avLst/>
          </a:prstGeom>
          <a:noFill/>
          <a:ln w="9525">
            <a:noFill/>
            <a:miter lim="800000"/>
            <a:headEnd/>
            <a:tailEnd/>
          </a:ln>
          <a:effectLst/>
        </p:spPr>
        <p:txBody>
          <a:bodyPr>
            <a:spAutoFit/>
          </a:bodyPr>
          <a:lstStyle/>
          <a:p>
            <a:pPr>
              <a:spcBef>
                <a:spcPct val="50000"/>
              </a:spcBef>
              <a:defRPr/>
            </a:pPr>
            <a:r>
              <a:rPr lang="en-US" sz="3200">
                <a:solidFill>
                  <a:srgbClr val="FFFFFF"/>
                </a:solidFill>
                <a:effectLst>
                  <a:outerShdw blurRad="38100" dist="38100" dir="2700000" algn="tl">
                    <a:srgbClr val="C0C0C0"/>
                  </a:outerShdw>
                </a:effectLst>
                <a:latin typeface="Times New Roman" pitchFamily="18" charset="0"/>
                <a:cs typeface="+mn-cs"/>
              </a:rPr>
              <a:t>3</a:t>
            </a:r>
          </a:p>
        </p:txBody>
      </p:sp>
      <p:sp>
        <p:nvSpPr>
          <p:cNvPr id="1173529" name="Text Box 25"/>
          <p:cNvSpPr txBox="1">
            <a:spLocks noChangeArrowheads="1"/>
          </p:cNvSpPr>
          <p:nvPr/>
        </p:nvSpPr>
        <p:spPr bwMode="auto">
          <a:xfrm>
            <a:off x="2743200" y="3992563"/>
            <a:ext cx="381000" cy="579437"/>
          </a:xfrm>
          <a:prstGeom prst="rect">
            <a:avLst/>
          </a:prstGeom>
          <a:noFill/>
          <a:ln w="9525">
            <a:noFill/>
            <a:miter lim="800000"/>
            <a:headEnd/>
            <a:tailEnd/>
          </a:ln>
          <a:effectLst/>
        </p:spPr>
        <p:txBody>
          <a:bodyPr>
            <a:spAutoFit/>
          </a:bodyPr>
          <a:lstStyle/>
          <a:p>
            <a:pPr>
              <a:spcBef>
                <a:spcPct val="50000"/>
              </a:spcBef>
              <a:defRPr/>
            </a:pPr>
            <a:r>
              <a:rPr lang="en-US" sz="3200">
                <a:solidFill>
                  <a:srgbClr val="FFFFFF"/>
                </a:solidFill>
                <a:effectLst>
                  <a:outerShdw blurRad="38100" dist="38100" dir="2700000" algn="tl">
                    <a:srgbClr val="C0C0C0"/>
                  </a:outerShdw>
                </a:effectLst>
                <a:latin typeface="Times New Roman" pitchFamily="18" charset="0"/>
                <a:cs typeface="+mn-cs"/>
              </a:rPr>
              <a:t>4</a:t>
            </a:r>
          </a:p>
        </p:txBody>
      </p:sp>
      <p:sp>
        <p:nvSpPr>
          <p:cNvPr id="1173530" name="Text Box 26"/>
          <p:cNvSpPr txBox="1">
            <a:spLocks noChangeArrowheads="1"/>
          </p:cNvSpPr>
          <p:nvPr/>
        </p:nvSpPr>
        <p:spPr bwMode="auto">
          <a:xfrm>
            <a:off x="3581400" y="3962400"/>
            <a:ext cx="381000" cy="579438"/>
          </a:xfrm>
          <a:prstGeom prst="rect">
            <a:avLst/>
          </a:prstGeom>
          <a:noFill/>
          <a:ln w="9525">
            <a:noFill/>
            <a:miter lim="800000"/>
            <a:headEnd/>
            <a:tailEnd/>
          </a:ln>
          <a:effectLst/>
        </p:spPr>
        <p:txBody>
          <a:bodyPr>
            <a:spAutoFit/>
          </a:bodyPr>
          <a:lstStyle/>
          <a:p>
            <a:pPr>
              <a:spcBef>
                <a:spcPct val="50000"/>
              </a:spcBef>
              <a:defRPr/>
            </a:pPr>
            <a:r>
              <a:rPr lang="en-US" sz="3200">
                <a:solidFill>
                  <a:srgbClr val="FFFFFF"/>
                </a:solidFill>
                <a:effectLst>
                  <a:outerShdw blurRad="38100" dist="38100" dir="2700000" algn="tl">
                    <a:srgbClr val="C0C0C0"/>
                  </a:outerShdw>
                </a:effectLst>
                <a:latin typeface="Times New Roman" pitchFamily="18" charset="0"/>
                <a:cs typeface="+mn-cs"/>
              </a:rPr>
              <a:t>5</a:t>
            </a:r>
          </a:p>
        </p:txBody>
      </p:sp>
      <p:sp>
        <p:nvSpPr>
          <p:cNvPr id="1173531" name="Text Box 27"/>
          <p:cNvSpPr txBox="1">
            <a:spLocks noChangeArrowheads="1"/>
          </p:cNvSpPr>
          <p:nvPr/>
        </p:nvSpPr>
        <p:spPr bwMode="auto">
          <a:xfrm>
            <a:off x="4419600" y="3962400"/>
            <a:ext cx="381000" cy="579438"/>
          </a:xfrm>
          <a:prstGeom prst="rect">
            <a:avLst/>
          </a:prstGeom>
          <a:noFill/>
          <a:ln w="9525">
            <a:noFill/>
            <a:miter lim="800000"/>
            <a:headEnd/>
            <a:tailEnd/>
          </a:ln>
          <a:effectLst/>
        </p:spPr>
        <p:txBody>
          <a:bodyPr>
            <a:spAutoFit/>
          </a:bodyPr>
          <a:lstStyle/>
          <a:p>
            <a:pPr>
              <a:spcBef>
                <a:spcPct val="50000"/>
              </a:spcBef>
              <a:defRPr/>
            </a:pPr>
            <a:r>
              <a:rPr lang="en-US" sz="3200">
                <a:solidFill>
                  <a:srgbClr val="FFFFFF"/>
                </a:solidFill>
                <a:effectLst>
                  <a:outerShdw blurRad="38100" dist="38100" dir="2700000" algn="tl">
                    <a:srgbClr val="C0C0C0"/>
                  </a:outerShdw>
                </a:effectLst>
                <a:latin typeface="Times New Roman" pitchFamily="18" charset="0"/>
                <a:cs typeface="+mn-cs"/>
              </a:rPr>
              <a:t>6</a:t>
            </a:r>
          </a:p>
        </p:txBody>
      </p:sp>
      <p:sp>
        <p:nvSpPr>
          <p:cNvPr id="1173532" name="Text Box 28"/>
          <p:cNvSpPr txBox="1">
            <a:spLocks noChangeArrowheads="1"/>
          </p:cNvSpPr>
          <p:nvPr/>
        </p:nvSpPr>
        <p:spPr bwMode="auto">
          <a:xfrm>
            <a:off x="5257800" y="3962400"/>
            <a:ext cx="381000" cy="579438"/>
          </a:xfrm>
          <a:prstGeom prst="rect">
            <a:avLst/>
          </a:prstGeom>
          <a:noFill/>
          <a:ln w="9525">
            <a:noFill/>
            <a:miter lim="800000"/>
            <a:headEnd/>
            <a:tailEnd/>
          </a:ln>
          <a:effectLst/>
        </p:spPr>
        <p:txBody>
          <a:bodyPr>
            <a:spAutoFit/>
          </a:bodyPr>
          <a:lstStyle/>
          <a:p>
            <a:pPr>
              <a:spcBef>
                <a:spcPct val="50000"/>
              </a:spcBef>
              <a:defRPr/>
            </a:pPr>
            <a:r>
              <a:rPr lang="en-US" sz="3200">
                <a:solidFill>
                  <a:srgbClr val="FFFFFF"/>
                </a:solidFill>
                <a:effectLst>
                  <a:outerShdw blurRad="38100" dist="38100" dir="2700000" algn="tl">
                    <a:srgbClr val="C0C0C0"/>
                  </a:outerShdw>
                </a:effectLst>
                <a:latin typeface="Times New Roman" pitchFamily="18" charset="0"/>
                <a:cs typeface="+mn-cs"/>
              </a:rPr>
              <a:t>7</a:t>
            </a:r>
          </a:p>
        </p:txBody>
      </p:sp>
      <p:pic>
        <p:nvPicPr>
          <p:cNvPr id="10269" name="Picture 29" descr="http://www.ancient-east.com/products/jewelry/trumpet-big.jpg"/>
          <p:cNvPicPr>
            <a:picLocks noChangeAspect="1" noChangeArrowheads="1"/>
          </p:cNvPicPr>
          <p:nvPr/>
        </p:nvPicPr>
        <p:blipFill>
          <a:blip r:embed="rId4" cstate="print"/>
          <a:srcRect/>
          <a:stretch>
            <a:fillRect/>
          </a:stretch>
        </p:blipFill>
        <p:spPr bwMode="auto">
          <a:xfrm>
            <a:off x="5334000" y="2362200"/>
            <a:ext cx="1562100" cy="1301750"/>
          </a:xfrm>
          <a:prstGeom prst="rect">
            <a:avLst/>
          </a:prstGeom>
          <a:noFill/>
          <a:ln w="9525">
            <a:noFill/>
            <a:miter lim="800000"/>
            <a:headEnd/>
            <a:tailEnd/>
          </a:ln>
        </p:spPr>
      </p:pic>
      <p:sp>
        <p:nvSpPr>
          <p:cNvPr id="1173534" name="Text Box 30"/>
          <p:cNvSpPr txBox="1">
            <a:spLocks noChangeArrowheads="1"/>
          </p:cNvSpPr>
          <p:nvPr/>
        </p:nvSpPr>
        <p:spPr bwMode="auto">
          <a:xfrm>
            <a:off x="5334000" y="2667000"/>
            <a:ext cx="1541463" cy="584200"/>
          </a:xfrm>
          <a:prstGeom prst="rect">
            <a:avLst/>
          </a:prstGeom>
          <a:noFill/>
          <a:ln w="9525">
            <a:noFill/>
            <a:miter lim="800000"/>
            <a:headEnd/>
            <a:tailEnd/>
          </a:ln>
          <a:effectLst/>
        </p:spPr>
        <p:txBody>
          <a:bodyPr>
            <a:spAutoFit/>
          </a:bodyPr>
          <a:lstStyle/>
          <a:p>
            <a:pPr>
              <a:spcBef>
                <a:spcPct val="50000"/>
              </a:spcBef>
              <a:defRPr/>
            </a:pPr>
            <a:r>
              <a:rPr lang="en-US" sz="3200" dirty="0">
                <a:solidFill>
                  <a:srgbClr val="3333CC"/>
                </a:solidFill>
                <a:effectLst>
                  <a:outerShdw blurRad="38100" dist="38100" dir="2700000" algn="tl">
                    <a:srgbClr val="C0C0C0"/>
                  </a:outerShdw>
                </a:effectLst>
                <a:latin typeface="Times New Roman" pitchFamily="18" charset="0"/>
                <a:cs typeface="+mn-cs"/>
              </a:rPr>
              <a:t>7 </a:t>
            </a:r>
            <a:r>
              <a:rPr lang="en-US" sz="3200" dirty="0">
                <a:solidFill>
                  <a:srgbClr val="FFFFFF"/>
                </a:solidFill>
                <a:effectLst>
                  <a:outerShdw blurRad="38100" dist="38100" dir="2700000" algn="tl">
                    <a:srgbClr val="C0C0C0"/>
                  </a:outerShdw>
                </a:effectLst>
                <a:latin typeface="Times New Roman" pitchFamily="18" charset="0"/>
                <a:cs typeface="+mn-cs"/>
              </a:rPr>
              <a:t>      ‘s</a:t>
            </a:r>
          </a:p>
        </p:txBody>
      </p:sp>
      <p:sp>
        <p:nvSpPr>
          <p:cNvPr id="1173535" name="Text Box 31"/>
          <p:cNvSpPr txBox="1">
            <a:spLocks noChangeArrowheads="1"/>
          </p:cNvSpPr>
          <p:nvPr/>
        </p:nvSpPr>
        <p:spPr bwMode="auto">
          <a:xfrm>
            <a:off x="5181600" y="3657600"/>
            <a:ext cx="1600200" cy="366713"/>
          </a:xfrm>
          <a:prstGeom prst="rect">
            <a:avLst/>
          </a:prstGeom>
          <a:noFill/>
          <a:ln w="9525">
            <a:noFill/>
            <a:miter lim="800000"/>
            <a:headEnd/>
            <a:tailEnd/>
          </a:ln>
          <a:effectLst/>
        </p:spPr>
        <p:txBody>
          <a:bodyPr>
            <a:spAutoFit/>
          </a:bodyPr>
          <a:lstStyle/>
          <a:p>
            <a:pPr>
              <a:spcBef>
                <a:spcPct val="50000"/>
              </a:spcBef>
              <a:defRPr/>
            </a:pPr>
            <a:r>
              <a:rPr lang="en-US" dirty="0">
                <a:solidFill>
                  <a:srgbClr val="FFFFFF"/>
                </a:solidFill>
                <a:effectLst>
                  <a:outerShdw blurRad="38100" dist="38100" dir="2700000" algn="tl">
                    <a:srgbClr val="C0C0C0"/>
                  </a:outerShdw>
                </a:effectLst>
                <a:latin typeface="Times New Roman" pitchFamily="18" charset="0"/>
                <a:cs typeface="+mn-cs"/>
              </a:rPr>
              <a:t>Judgments</a:t>
            </a:r>
          </a:p>
        </p:txBody>
      </p:sp>
      <p:pic>
        <p:nvPicPr>
          <p:cNvPr id="10272" name="Picture 37" descr="http://www.metmuseum.org/Works_of_Art/images/an/images/an59.34.t.jpg">
            <a:hlinkClick r:id="rId5"/>
          </p:cNvPr>
          <p:cNvPicPr>
            <a:picLocks noChangeAspect="1" noChangeArrowheads="1"/>
          </p:cNvPicPr>
          <p:nvPr/>
        </p:nvPicPr>
        <p:blipFill>
          <a:blip r:embed="rId6" cstate="print"/>
          <a:srcRect/>
          <a:stretch>
            <a:fillRect/>
          </a:stretch>
        </p:blipFill>
        <p:spPr bwMode="auto">
          <a:xfrm>
            <a:off x="6248400" y="3962400"/>
            <a:ext cx="742950" cy="606425"/>
          </a:xfrm>
          <a:prstGeom prst="rect">
            <a:avLst/>
          </a:prstGeom>
          <a:noFill/>
          <a:ln w="9525">
            <a:noFill/>
            <a:miter lim="800000"/>
            <a:headEnd/>
            <a:tailEnd/>
          </a:ln>
        </p:spPr>
      </p:pic>
      <p:sp>
        <p:nvSpPr>
          <p:cNvPr id="1173542" name="Text Box 38"/>
          <p:cNvSpPr txBox="1">
            <a:spLocks noChangeArrowheads="1"/>
          </p:cNvSpPr>
          <p:nvPr/>
        </p:nvSpPr>
        <p:spPr bwMode="auto">
          <a:xfrm>
            <a:off x="6858000" y="4267200"/>
            <a:ext cx="685800" cy="579438"/>
          </a:xfrm>
          <a:prstGeom prst="rect">
            <a:avLst/>
          </a:prstGeom>
          <a:noFill/>
          <a:ln w="9525">
            <a:noFill/>
            <a:miter lim="800000"/>
            <a:headEnd/>
            <a:tailEnd/>
          </a:ln>
          <a:effectLst/>
        </p:spPr>
        <p:txBody>
          <a:bodyPr>
            <a:spAutoFit/>
          </a:bodyPr>
          <a:lstStyle/>
          <a:p>
            <a:pPr>
              <a:spcBef>
                <a:spcPct val="50000"/>
              </a:spcBef>
              <a:defRPr/>
            </a:pPr>
            <a:r>
              <a:rPr lang="en-US" sz="3200">
                <a:solidFill>
                  <a:srgbClr val="FFFFFF"/>
                </a:solidFill>
                <a:effectLst>
                  <a:outerShdw blurRad="38100" dist="38100" dir="2700000" algn="tl">
                    <a:srgbClr val="C0C0C0"/>
                  </a:outerShdw>
                </a:effectLst>
                <a:latin typeface="Times New Roman" pitchFamily="18" charset="0"/>
                <a:cs typeface="+mn-cs"/>
              </a:rPr>
              <a:t>‘s</a:t>
            </a:r>
          </a:p>
        </p:txBody>
      </p:sp>
      <p:sp>
        <p:nvSpPr>
          <p:cNvPr id="1173543" name="Text Box 39"/>
          <p:cNvSpPr txBox="1">
            <a:spLocks noChangeArrowheads="1"/>
          </p:cNvSpPr>
          <p:nvPr/>
        </p:nvSpPr>
        <p:spPr bwMode="auto">
          <a:xfrm rot="20093904">
            <a:off x="1557338" y="506413"/>
            <a:ext cx="2682875" cy="1323975"/>
          </a:xfrm>
          <a:prstGeom prst="rect">
            <a:avLst/>
          </a:prstGeom>
          <a:noFill/>
          <a:ln w="9525">
            <a:noFill/>
            <a:miter lim="800000"/>
            <a:headEnd/>
            <a:tailEnd/>
          </a:ln>
          <a:effectLst/>
        </p:spPr>
        <p:txBody>
          <a:bodyPr>
            <a:spAutoFit/>
          </a:bodyPr>
          <a:lstStyle/>
          <a:p>
            <a:pPr>
              <a:spcBef>
                <a:spcPct val="50000"/>
              </a:spcBef>
              <a:defRPr/>
            </a:pPr>
            <a:r>
              <a:rPr lang="en-US" sz="2000" dirty="0">
                <a:solidFill>
                  <a:srgbClr val="FFFFFF"/>
                </a:solidFill>
                <a:effectLst>
                  <a:outerShdw blurRad="38100" dist="38100" dir="2700000" algn="tl">
                    <a:srgbClr val="C0C0C0"/>
                  </a:outerShdw>
                </a:effectLst>
                <a:latin typeface="Times New Roman" pitchFamily="18" charset="0"/>
                <a:cs typeface="+mn-cs"/>
              </a:rPr>
              <a:t>Sun grows dark, Israel protected, a resurrection takes place, The Day of the Lord Begins!</a:t>
            </a:r>
          </a:p>
        </p:txBody>
      </p:sp>
      <p:sp>
        <p:nvSpPr>
          <p:cNvPr id="1173544" name="Line 40"/>
          <p:cNvSpPr>
            <a:spLocks noChangeShapeType="1"/>
          </p:cNvSpPr>
          <p:nvPr/>
        </p:nvSpPr>
        <p:spPr bwMode="auto">
          <a:xfrm>
            <a:off x="3167063" y="1773238"/>
            <a:ext cx="1333500" cy="2195512"/>
          </a:xfrm>
          <a:prstGeom prst="line">
            <a:avLst/>
          </a:prstGeom>
          <a:noFill/>
          <a:ln w="25400">
            <a:solidFill>
              <a:schemeClr val="tx2"/>
            </a:solidFill>
            <a:round/>
            <a:headEnd/>
            <a:tailEnd type="triangle" w="med" len="med"/>
          </a:ln>
          <a:effectLst/>
        </p:spPr>
        <p:txBody>
          <a:bodyP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41" name="Text Box 39"/>
          <p:cNvSpPr txBox="1">
            <a:spLocks noChangeArrowheads="1"/>
          </p:cNvSpPr>
          <p:nvPr/>
        </p:nvSpPr>
        <p:spPr bwMode="auto">
          <a:xfrm>
            <a:off x="4211638" y="225425"/>
            <a:ext cx="3195637" cy="1200150"/>
          </a:xfrm>
          <a:prstGeom prst="rect">
            <a:avLst/>
          </a:prstGeom>
          <a:noFill/>
          <a:ln w="9525">
            <a:noFill/>
            <a:miter lim="800000"/>
            <a:headEnd/>
            <a:tailEnd/>
          </a:ln>
          <a:effectLst/>
        </p:spPr>
        <p:txBody>
          <a:bodyPr>
            <a:spAutoFit/>
          </a:bodyPr>
          <a:lstStyle/>
          <a:p>
            <a:pPr>
              <a:spcBef>
                <a:spcPct val="50000"/>
              </a:spcBef>
              <a:defRPr/>
            </a:pPr>
            <a:r>
              <a:rPr lang="en-US" sz="2400" dirty="0">
                <a:solidFill>
                  <a:srgbClr val="FFFFFF"/>
                </a:solidFill>
                <a:effectLst>
                  <a:outerShdw blurRad="38100" dist="38100" dir="2700000" algn="tl">
                    <a:srgbClr val="C0C0C0"/>
                  </a:outerShdw>
                </a:effectLst>
                <a:latin typeface="Times New Roman" pitchFamily="18" charset="0"/>
                <a:cs typeface="+mn-cs"/>
              </a:rPr>
              <a:t>This is when Jesus takes back the earth, at the breaking of the  7</a:t>
            </a:r>
            <a:r>
              <a:rPr lang="en-US" sz="2400" baseline="30000" dirty="0">
                <a:solidFill>
                  <a:srgbClr val="FFFFFF"/>
                </a:solidFill>
                <a:effectLst>
                  <a:outerShdw blurRad="38100" dist="38100" dir="2700000" algn="tl">
                    <a:srgbClr val="C0C0C0"/>
                  </a:outerShdw>
                </a:effectLst>
                <a:latin typeface="Times New Roman" pitchFamily="18" charset="0"/>
                <a:cs typeface="+mn-cs"/>
              </a:rPr>
              <a:t>th</a:t>
            </a:r>
            <a:r>
              <a:rPr lang="en-US" sz="2400" dirty="0">
                <a:solidFill>
                  <a:srgbClr val="FFFFFF"/>
                </a:solidFill>
                <a:effectLst>
                  <a:outerShdw blurRad="38100" dist="38100" dir="2700000" algn="tl">
                    <a:srgbClr val="C0C0C0"/>
                  </a:outerShdw>
                </a:effectLst>
                <a:latin typeface="Times New Roman" pitchFamily="18" charset="0"/>
                <a:cs typeface="+mn-cs"/>
              </a:rPr>
              <a:t> seal!</a:t>
            </a:r>
          </a:p>
        </p:txBody>
      </p:sp>
      <p:sp>
        <p:nvSpPr>
          <p:cNvPr id="42" name="Line 40"/>
          <p:cNvSpPr>
            <a:spLocks noChangeShapeType="1"/>
          </p:cNvSpPr>
          <p:nvPr/>
        </p:nvSpPr>
        <p:spPr bwMode="auto">
          <a:xfrm>
            <a:off x="5184775" y="1520825"/>
            <a:ext cx="73025" cy="2593975"/>
          </a:xfrm>
          <a:prstGeom prst="line">
            <a:avLst/>
          </a:prstGeom>
          <a:noFill/>
          <a:ln w="25400">
            <a:solidFill>
              <a:schemeClr val="tx1"/>
            </a:solidFill>
            <a:round/>
            <a:headEnd/>
            <a:tailEnd type="triangle" w="med" len="med"/>
          </a:ln>
          <a:effectLst/>
        </p:spPr>
        <p:txBody>
          <a:bodyP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
        <p:nvSpPr>
          <p:cNvPr id="43" name="Line 40"/>
          <p:cNvSpPr>
            <a:spLocks noChangeShapeType="1"/>
          </p:cNvSpPr>
          <p:nvPr/>
        </p:nvSpPr>
        <p:spPr bwMode="auto">
          <a:xfrm>
            <a:off x="3671888" y="3429000"/>
            <a:ext cx="442912" cy="442913"/>
          </a:xfrm>
          <a:prstGeom prst="line">
            <a:avLst/>
          </a:prstGeom>
          <a:noFill/>
          <a:ln w="25400">
            <a:solidFill>
              <a:schemeClr val="tx1"/>
            </a:solidFill>
            <a:round/>
            <a:headEnd/>
            <a:tailEnd type="triangle" w="med" len="med"/>
          </a:ln>
          <a:effectLst/>
        </p:spPr>
        <p:txBody>
          <a:bodyPr/>
          <a:lstStyle/>
          <a:p>
            <a:pPr>
              <a:defRPr/>
            </a:pPr>
            <a:endParaRPr lang="en-US" sz="3200">
              <a:solidFill>
                <a:srgbClr val="FFFFFF"/>
              </a:solidFill>
              <a:effectLst>
                <a:outerShdw blurRad="38100" dist="38100" dir="2700000" algn="tl">
                  <a:srgbClr val="000000">
                    <a:alpha val="43137"/>
                  </a:srgbClr>
                </a:outerShdw>
              </a:effectLst>
              <a:latin typeface="Times New Roman" pitchFamily="18" charset="0"/>
              <a:cs typeface="+mn-cs"/>
            </a:endParaRPr>
          </a:p>
        </p:txBody>
      </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274638"/>
            <a:ext cx="8686800" cy="1143000"/>
          </a:xfrm>
        </p:spPr>
        <p:txBody>
          <a:bodyPr/>
          <a:lstStyle/>
          <a:p>
            <a:r>
              <a:rPr lang="en-US" sz="3600" smtClean="0"/>
              <a:t>All death and suffering come from him…</a:t>
            </a:r>
          </a:p>
        </p:txBody>
      </p:sp>
      <p:sp>
        <p:nvSpPr>
          <p:cNvPr id="104451" name="Content Placeholder 2"/>
          <p:cNvSpPr>
            <a:spLocks noGrp="1"/>
          </p:cNvSpPr>
          <p:nvPr>
            <p:ph idx="1"/>
          </p:nvPr>
        </p:nvSpPr>
        <p:spPr/>
        <p:txBody>
          <a:bodyPr/>
          <a:lstStyle/>
          <a:p>
            <a:r>
              <a:rPr lang="en-US" smtClean="0"/>
              <a:t>Joh 10:9  "I am the door; if anyone enters through Me, he will be saved, and will go in and out and find pasture. </a:t>
            </a:r>
          </a:p>
          <a:p>
            <a:r>
              <a:rPr lang="en-US" b="1" smtClean="0"/>
              <a:t>Joh 10:10  "The thief comes only to steal and kill and destroy; I came that they may have life, and have </a:t>
            </a:r>
            <a:r>
              <a:rPr lang="en-US" b="1" i="1" smtClean="0"/>
              <a:t>it abundantly. </a:t>
            </a:r>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He is a liar</a:t>
            </a:r>
          </a:p>
        </p:txBody>
      </p:sp>
      <p:sp>
        <p:nvSpPr>
          <p:cNvPr id="105475" name="Content Placeholder 2"/>
          <p:cNvSpPr>
            <a:spLocks noGrp="1"/>
          </p:cNvSpPr>
          <p:nvPr>
            <p:ph idx="1"/>
          </p:nvPr>
        </p:nvSpPr>
        <p:spPr>
          <a:xfrm>
            <a:off x="457200" y="1219200"/>
            <a:ext cx="8229600" cy="4906963"/>
          </a:xfrm>
        </p:spPr>
        <p:txBody>
          <a:bodyPr/>
          <a:lstStyle/>
          <a:p>
            <a:r>
              <a:rPr lang="en-US" smtClean="0"/>
              <a:t>Joh 8:44  "You are of </a:t>
            </a:r>
            <a:r>
              <a:rPr lang="en-US" i="1" smtClean="0"/>
              <a:t>your father the devil, and you want to do the desires of your father. He was a murderer from the beginning, and does not stand in the truth because there is no truth in him. Whenever he speaks a lie, he speaks from his own nature, for he is a liar and the father of lies. </a:t>
            </a:r>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He wants to destroy mankind</a:t>
            </a:r>
          </a:p>
        </p:txBody>
      </p:sp>
      <p:sp>
        <p:nvSpPr>
          <p:cNvPr id="106499" name="Content Placeholder 2"/>
          <p:cNvSpPr>
            <a:spLocks noGrp="1"/>
          </p:cNvSpPr>
          <p:nvPr>
            <p:ph idx="1"/>
          </p:nvPr>
        </p:nvSpPr>
        <p:spPr>
          <a:xfrm>
            <a:off x="457200" y="1295400"/>
            <a:ext cx="8229600" cy="4830763"/>
          </a:xfrm>
        </p:spPr>
        <p:txBody>
          <a:bodyPr/>
          <a:lstStyle/>
          <a:p>
            <a:r>
              <a:rPr lang="en-US" b="1" smtClean="0"/>
              <a:t>1Pe 5:8  Be of sober </a:t>
            </a:r>
            <a:r>
              <a:rPr lang="en-US" b="1" i="1" smtClean="0"/>
              <a:t>spirit, be on the alert. Your adversary, the devil, prowls around like a roaring lion, seeking someone to devour. </a:t>
            </a:r>
          </a:p>
          <a:p>
            <a:r>
              <a:rPr lang="en-US" smtClean="0"/>
              <a:t>1Pe 5:9  But resist him, firm in </a:t>
            </a:r>
            <a:r>
              <a:rPr lang="en-US" i="1" smtClean="0"/>
              <a:t>your faith, knowing that the same experiences of suffering are being accomplished by your brethren who are in the world. </a:t>
            </a:r>
          </a:p>
          <a:p>
            <a:endParaRPr 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Many angels followed him in his rebellion against God…</a:t>
            </a:r>
          </a:p>
        </p:txBody>
      </p:sp>
      <p:sp>
        <p:nvSpPr>
          <p:cNvPr id="108547" name="Content Placeholder 2"/>
          <p:cNvSpPr>
            <a:spLocks noGrp="1"/>
          </p:cNvSpPr>
          <p:nvPr>
            <p:ph idx="1"/>
          </p:nvPr>
        </p:nvSpPr>
        <p:spPr/>
        <p:txBody>
          <a:bodyPr/>
          <a:lstStyle/>
          <a:p>
            <a:r>
              <a:rPr lang="en-US" smtClean="0"/>
              <a:t>Rev 12:3  Then another sign appeared in heaven: and behold, a great red dragon having seven heads and ten horns, and on his heads </a:t>
            </a:r>
            <a:r>
              <a:rPr lang="en-US" i="1" smtClean="0"/>
              <a:t>were seven diadems. </a:t>
            </a:r>
          </a:p>
          <a:p>
            <a:r>
              <a:rPr lang="en-US" b="1" smtClean="0"/>
              <a:t>Rev 12:4  And his tail *swept away a third of the stars of heaven and threw them to the earth.</a:t>
            </a:r>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0" y="152400"/>
            <a:ext cx="6858000" cy="1265238"/>
          </a:xfrm>
          <a:noFill/>
        </p:spPr>
        <p:txBody>
          <a:bodyPr lIns="0" rIns="0"/>
          <a:lstStyle/>
          <a:p>
            <a:r>
              <a:rPr lang="en-US" sz="4800" b="1" smtClean="0"/>
              <a:t>The Activity of Demons</a:t>
            </a:r>
          </a:p>
        </p:txBody>
      </p:sp>
      <p:sp>
        <p:nvSpPr>
          <p:cNvPr id="35843" name="Rectangle 3"/>
          <p:cNvSpPr>
            <a:spLocks noGrp="1" noChangeArrowheads="1"/>
          </p:cNvSpPr>
          <p:nvPr>
            <p:ph type="body" idx="1"/>
          </p:nvPr>
        </p:nvSpPr>
        <p:spPr>
          <a:xfrm>
            <a:off x="2362200" y="1600200"/>
            <a:ext cx="6781800" cy="5257800"/>
          </a:xfrm>
        </p:spPr>
        <p:txBody>
          <a:bodyPr/>
          <a:lstStyle/>
          <a:p>
            <a:pPr marL="0" indent="0" algn="ctr">
              <a:buFontTx/>
              <a:buNone/>
            </a:pPr>
            <a:r>
              <a:rPr lang="en-US" sz="3600" i="1" dirty="0" smtClean="0"/>
              <a:t>Satan's chief goal is to establish his own counterfeit kingdom in opposition to God's kingdom.</a:t>
            </a:r>
          </a:p>
          <a:p>
            <a:pPr marL="0" indent="0" algn="ctr">
              <a:buFontTx/>
              <a:buNone/>
            </a:pPr>
            <a:r>
              <a:rPr lang="en-US" sz="3600" i="1" dirty="0" smtClean="0"/>
              <a:t>They want you to worship and be addicted to anything but God</a:t>
            </a:r>
          </a:p>
          <a:p>
            <a:pPr marL="0" indent="0" algn="ctr">
              <a:buFontTx/>
              <a:buNone/>
            </a:pPr>
            <a:r>
              <a:rPr lang="en-US" sz="3600" i="1" dirty="0" smtClean="0"/>
              <a:t>They want to bring false doctrine and practice into the church</a:t>
            </a:r>
          </a:p>
          <a:p>
            <a:pPr marL="0" indent="0"/>
            <a:endParaRPr lang="en-US" sz="3600" i="1" dirty="0" smtClean="0"/>
          </a:p>
          <a:p>
            <a:pPr marL="0" indent="0"/>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3600" dirty="0" smtClean="0"/>
              <a:t>So the battle is mainly in the mind…</a:t>
            </a:r>
            <a:endParaRPr lang="en-US" sz="3600" dirty="0"/>
          </a:p>
        </p:txBody>
      </p:sp>
      <p:sp>
        <p:nvSpPr>
          <p:cNvPr id="3" name="Content Placeholder 2"/>
          <p:cNvSpPr>
            <a:spLocks noGrp="1"/>
          </p:cNvSpPr>
          <p:nvPr>
            <p:ph idx="1"/>
          </p:nvPr>
        </p:nvSpPr>
        <p:spPr>
          <a:xfrm>
            <a:off x="457200" y="762000"/>
            <a:ext cx="8229600" cy="5364163"/>
          </a:xfrm>
        </p:spPr>
        <p:txBody>
          <a:bodyPr/>
          <a:lstStyle/>
          <a:p>
            <a:r>
              <a:rPr lang="en-US" dirty="0" smtClean="0"/>
              <a:t>2Co 10:3  For though we walk in the flesh, we do not war according to the flesh, </a:t>
            </a:r>
          </a:p>
          <a:p>
            <a:r>
              <a:rPr lang="en-US" dirty="0" smtClean="0"/>
              <a:t>2Co 10:4  for the weapons of our warfare are not of the flesh, but divinely powerful for the destruction of fortresses. </a:t>
            </a:r>
          </a:p>
          <a:p>
            <a:r>
              <a:rPr lang="en-US" b="1" dirty="0" smtClean="0"/>
              <a:t>2Co 10:5  </a:t>
            </a:r>
            <a:r>
              <a:rPr lang="en-US" b="1" i="1" dirty="0" smtClean="0"/>
              <a:t>We are destroying speculations and every lofty thing raised up against the knowledge of God, and we are taking every thought captive to the obedience of Christ, </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r>
              <a:rPr lang="en-US" b="1" dirty="0" smtClean="0"/>
              <a:t>1Jn 4:4  You are from God, little children, and have overcome them; because greater is He who is in you than he who is in the world. </a:t>
            </a:r>
          </a:p>
          <a:p>
            <a:r>
              <a:rPr lang="en-US" dirty="0" smtClean="0"/>
              <a:t>1Jn 4:5  They are from the world; therefore they speak </a:t>
            </a:r>
            <a:r>
              <a:rPr lang="en-US" i="1" dirty="0" smtClean="0"/>
              <a:t>as from the world, and the world listens to them. </a:t>
            </a:r>
          </a:p>
          <a:p>
            <a:r>
              <a:rPr lang="en-US" dirty="0" smtClean="0"/>
              <a:t>1Jn 4:6  We are from God; he who knows God listens to us; he who is not from God does not listen to us. By this we know the spirit of truth and the spirit of error.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why is the important to study?</a:t>
            </a:r>
            <a:endParaRPr lang="en-US" dirty="0"/>
          </a:p>
        </p:txBody>
      </p:sp>
      <p:sp>
        <p:nvSpPr>
          <p:cNvPr id="3" name="Content Placeholder 2"/>
          <p:cNvSpPr>
            <a:spLocks noGrp="1"/>
          </p:cNvSpPr>
          <p:nvPr>
            <p:ph idx="1"/>
          </p:nvPr>
        </p:nvSpPr>
        <p:spPr/>
        <p:txBody>
          <a:bodyPr/>
          <a:lstStyle/>
          <a:p>
            <a:r>
              <a:rPr lang="en-US" dirty="0" smtClean="0"/>
              <a:t>All evil, bad, sickness, and death come from Satan.</a:t>
            </a:r>
          </a:p>
          <a:p>
            <a:r>
              <a:rPr lang="en-US" dirty="0" smtClean="0"/>
              <a:t>It is important to know that God did not create evil, but in giving angels free will, He allowed it to enter in so that mankind would have free will.  There had to be evil in order for us to choose good.</a:t>
            </a:r>
          </a:p>
          <a:p>
            <a:r>
              <a:rPr lang="en-US" dirty="0" smtClean="0"/>
              <a:t>Without a choice, there is no true love!</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z="3200" dirty="0" smtClean="0"/>
              <a:t>We are no longer under Satan’s domain!</a:t>
            </a:r>
            <a:endParaRPr lang="en-US" sz="3200" dirty="0"/>
          </a:p>
        </p:txBody>
      </p:sp>
      <p:sp>
        <p:nvSpPr>
          <p:cNvPr id="3" name="Content Placeholder 2"/>
          <p:cNvSpPr>
            <a:spLocks noGrp="1"/>
          </p:cNvSpPr>
          <p:nvPr>
            <p:ph idx="1"/>
          </p:nvPr>
        </p:nvSpPr>
        <p:spPr>
          <a:xfrm>
            <a:off x="457200" y="762000"/>
            <a:ext cx="8229600" cy="5364163"/>
          </a:xfrm>
        </p:spPr>
        <p:txBody>
          <a:bodyPr/>
          <a:lstStyle/>
          <a:p>
            <a:r>
              <a:rPr lang="en-US" sz="2400" dirty="0" smtClean="0"/>
              <a:t>Col 1:9  For this reason also, since the day we heard </a:t>
            </a:r>
            <a:r>
              <a:rPr lang="en-US" sz="2400" i="1" dirty="0" smtClean="0"/>
              <a:t>of it, we have not ceased to pray for you and to ask that you may be filled with the knowledge of His will in all spiritual wisdom and understanding, </a:t>
            </a:r>
          </a:p>
          <a:p>
            <a:r>
              <a:rPr lang="en-US" sz="2400" dirty="0" smtClean="0"/>
              <a:t>Col 1:10  so that you will walk in a manner worthy of the Lord, to please </a:t>
            </a:r>
            <a:r>
              <a:rPr lang="en-US" sz="2400" i="1" dirty="0" smtClean="0"/>
              <a:t>Him in all respects, bearing fruit in every good work and increasing in the knowledge of God; </a:t>
            </a:r>
          </a:p>
          <a:p>
            <a:r>
              <a:rPr lang="en-US" sz="2400" dirty="0" smtClean="0"/>
              <a:t>Col 1:11  strengthened with all power, according to His glorious might, for the attaining of all steadfastness and patience; joyously </a:t>
            </a:r>
          </a:p>
          <a:p>
            <a:r>
              <a:rPr lang="en-US" sz="2400" dirty="0" smtClean="0"/>
              <a:t>Col 1:12  giving thanks to the Father, who has qualified us to share in the inheritance of the saints in Light. </a:t>
            </a:r>
          </a:p>
          <a:p>
            <a:r>
              <a:rPr lang="en-US" sz="2400" b="1" dirty="0" smtClean="0"/>
              <a:t>Col 1:13  For He rescued us from the domain of darkness, and transferred us to the kingdom of His </a:t>
            </a:r>
            <a:r>
              <a:rPr lang="en-US" sz="2400" b="1" smtClean="0"/>
              <a:t>beloved Son</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So now, we </a:t>
            </a:r>
            <a:r>
              <a:rPr lang="en-US" sz="2800" smtClean="0"/>
              <a:t>are ambassadors </a:t>
            </a:r>
            <a:r>
              <a:rPr lang="en-US" sz="2800" dirty="0" smtClean="0"/>
              <a:t>of God’s kingdom to this lost world still in Satan’s domain…</a:t>
            </a:r>
            <a:endParaRPr lang="en-US" sz="2800" dirty="0"/>
          </a:p>
        </p:txBody>
      </p:sp>
      <p:sp>
        <p:nvSpPr>
          <p:cNvPr id="3" name="Content Placeholder 2"/>
          <p:cNvSpPr>
            <a:spLocks noGrp="1"/>
          </p:cNvSpPr>
          <p:nvPr>
            <p:ph idx="1"/>
          </p:nvPr>
        </p:nvSpPr>
        <p:spPr/>
        <p:txBody>
          <a:bodyPr/>
          <a:lstStyle/>
          <a:p>
            <a:r>
              <a:rPr lang="en-US" b="1" dirty="0" smtClean="0"/>
              <a:t>1Pe 2:11  Beloved, I urge you as aliens and strangers to abstain from fleshly lusts which wage war against the soul. </a:t>
            </a:r>
          </a:p>
          <a:p>
            <a:r>
              <a:rPr lang="en-US" b="1" dirty="0" smtClean="0"/>
              <a:t>2Co 5:20  Therefore, we are ambassadors for Christ, as though God were making an appeal through us; we beg you on behalf of Christ, be reconciled to God.</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lstStyle/>
          <a:p>
            <a:r>
              <a:rPr lang="en-US" sz="2800" dirty="0" smtClean="0"/>
              <a:t>Eph 6:11  Put on the full armor of God, so that you will be able to stand firm against the schemes of the devil. </a:t>
            </a:r>
          </a:p>
          <a:p>
            <a:r>
              <a:rPr lang="en-US" sz="2800" dirty="0" smtClean="0"/>
              <a:t>Eph 6:12  For our struggle is not against flesh and blood, but against the rulers, against the powers, against the world forces of this darkness, against the spiritual </a:t>
            </a:r>
            <a:r>
              <a:rPr lang="en-US" sz="2800" i="1" dirty="0" smtClean="0"/>
              <a:t>forces of wickedness in the heavenly places. </a:t>
            </a:r>
          </a:p>
          <a:p>
            <a:r>
              <a:rPr lang="en-US" sz="2800" b="1" dirty="0" smtClean="0"/>
              <a:t>Eph 6:13  Therefore, take up the full armor of God, so that you will be able to resist in the evil day, and having done everything, to stand firm. </a:t>
            </a:r>
          </a:p>
          <a:p>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Some main points</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Lucifer was created good</a:t>
            </a:r>
          </a:p>
          <a:p>
            <a:r>
              <a:rPr lang="en-US" dirty="0" smtClean="0"/>
              <a:t>He was created before this universe, so in the creation of this universe God could call everything ‘good’.</a:t>
            </a:r>
          </a:p>
          <a:p>
            <a:r>
              <a:rPr lang="en-US" dirty="0" smtClean="0"/>
              <a:t>He chose bad and became evil</a:t>
            </a:r>
          </a:p>
          <a:p>
            <a:r>
              <a:rPr lang="en-US" dirty="0" smtClean="0"/>
              <a:t>He was cast down from heaven, but still has access to heaven</a:t>
            </a:r>
          </a:p>
          <a:p>
            <a:r>
              <a:rPr lang="en-US" dirty="0" smtClean="0"/>
              <a:t>At the breaking of the sixth seal, he will be cast out of heaven for ever.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 when did Satan rebel against God?</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SpacePort.p3d 1"/>
  <p:tag name="POWER3D OPTIONS" val="Fast "/>
  <p:tag name="POWER3D IMAGE0" val="Pwrtrans.tga"/>
  <p:tag name="POWER3D SOUND" val="Space Port"/>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FFFFFF"/>
      </a:dk1>
      <a:lt1>
        <a:srgbClr val="FFFFFF"/>
      </a:lt1>
      <a:dk2>
        <a:srgbClr val="FFFF00"/>
      </a:dk2>
      <a:lt2>
        <a:srgbClr val="DDDDDD"/>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2681</TotalTime>
  <Words>4389</Words>
  <Application>Microsoft Office PowerPoint</Application>
  <PresentationFormat>On-screen Show (4:3)</PresentationFormat>
  <Paragraphs>336</Paragraphs>
  <Slides>72</Slides>
  <Notes>72</Notes>
  <HiddenSlides>1</HiddenSlides>
  <MMClips>0</MMClips>
  <ScaleCrop>false</ScaleCrop>
  <HeadingPairs>
    <vt:vector size="4" baseType="variant">
      <vt:variant>
        <vt:lpstr>Theme</vt:lpstr>
      </vt:variant>
      <vt:variant>
        <vt:i4>4</vt:i4>
      </vt:variant>
      <vt:variant>
        <vt:lpstr>Slide Titles</vt:lpstr>
      </vt:variant>
      <vt:variant>
        <vt:i4>72</vt:i4>
      </vt:variant>
    </vt:vector>
  </HeadingPairs>
  <TitlesOfParts>
    <vt:vector size="76" baseType="lpstr">
      <vt:lpstr>1_Default Design</vt:lpstr>
      <vt:lpstr>Default Design</vt:lpstr>
      <vt:lpstr>2_Default Design</vt:lpstr>
      <vt:lpstr>3_Default Design</vt:lpstr>
      <vt:lpstr>Session Four Genesis 1  63 Satan’s Fall</vt:lpstr>
      <vt:lpstr>Slide 2</vt:lpstr>
      <vt:lpstr>We have discovered heaven is bigger than our whole universe!</vt:lpstr>
      <vt:lpstr>The Journey before us</vt:lpstr>
      <vt:lpstr>Before creation eternity past</vt:lpstr>
      <vt:lpstr>Genesis 1:1</vt:lpstr>
      <vt:lpstr>First, why is the important to study?</vt:lpstr>
      <vt:lpstr>Some main points</vt:lpstr>
      <vt:lpstr>Slide 9</vt:lpstr>
      <vt:lpstr>Theories</vt:lpstr>
      <vt:lpstr>Flash forward…we now have authority over Satan &amp; his demons!</vt:lpstr>
      <vt:lpstr>Slide 12</vt:lpstr>
      <vt:lpstr>So, back to our question – when did Satan fall?</vt:lpstr>
      <vt:lpstr>Gap Theory</vt:lpstr>
      <vt:lpstr>Gap theory</vt:lpstr>
      <vt:lpstr>Satan being cast out of heaven is in two phases, just like the coming of our Lord</vt:lpstr>
      <vt:lpstr>Jesus witnessed the first time Satan was cast from heaven…</vt:lpstr>
      <vt:lpstr>When good angels choose  to do bad…</vt:lpstr>
      <vt:lpstr>Slide 19</vt:lpstr>
      <vt:lpstr>The fall of Lucifer</vt:lpstr>
      <vt:lpstr>Slide 21</vt:lpstr>
      <vt:lpstr>Gleanings from the text…</vt:lpstr>
      <vt:lpstr>We already discussed Cherubim – review…</vt:lpstr>
      <vt:lpstr>God rides on Cherubim!</vt:lpstr>
      <vt:lpstr>He walked in Eden – so when was Eden complete?</vt:lpstr>
      <vt:lpstr>What was his sin?</vt:lpstr>
      <vt:lpstr>Slide 27</vt:lpstr>
      <vt:lpstr>This is why women are not allowed to have authority over a man or teach a man…</vt:lpstr>
      <vt:lpstr>Slide 29</vt:lpstr>
      <vt:lpstr>Slide 30</vt:lpstr>
      <vt:lpstr>It is a legal judgment because of Eve’s fall into sin…</vt:lpstr>
      <vt:lpstr>So we know that…</vt:lpstr>
      <vt:lpstr>Isaiah continued…</vt:lpstr>
      <vt:lpstr>What we do know about Satan from New Testament revelation</vt:lpstr>
      <vt:lpstr>Names &amp; Activity of Satan</vt:lpstr>
      <vt:lpstr>Direct Activity  He works directly by deception, temptation, attack and possession</vt:lpstr>
      <vt:lpstr>He inspires false prophets and is able to do false miracles</vt:lpstr>
      <vt:lpstr>Thus we are commanded to test</vt:lpstr>
      <vt:lpstr>Much revival in the Church today is false revival!</vt:lpstr>
      <vt:lpstr>Signs of False revival</vt:lpstr>
      <vt:lpstr>Why is there sickness, death, and bad things in the world?</vt:lpstr>
      <vt:lpstr>In the beginning, God gave the earth to mankind…  Gen 1:26  Then God said, "Let Us make man in Our image, according to Our likeness; and let them rule over the fish of the sea and over the birds of the sky and over the cattle and over all the earth, and over every creeping thing that creeps on the earth." </vt:lpstr>
      <vt:lpstr>God gave us all authority over the earth  with only one rule…  Gen 3:1  Now the serpent was more crafty than any beast of the field which the LORD God had made. And he said to the woman, "Indeed, has God said, 'You shall not eat from any tree of the garden'?" </vt:lpstr>
      <vt:lpstr>Some say the serpent isn’t Satan…</vt:lpstr>
      <vt:lpstr>Gen 3:2  The woman said to the serpent, "From the fruit of the trees of the garden we may eat;  Gen 3:3  but from the fruit of the tree which is in the middle of the garden, God has said, 'You shall not eat from it or touch it, or you will die.'"  Gen 3:4  The serpent said to the woman, "You surely will not die!  Gen 3:5  "For God knows that in the day you eat from it your eyes will be opened, and you will be like God, knowing good and evil."  </vt:lpstr>
      <vt:lpstr>Satan became the ruler of this world at this point – when man broke covenant with God and was cast out of the garden.  Title deed of the earth was given from man to Satan.</vt:lpstr>
      <vt:lpstr>Mat 4:8  Again, the devil *took Him to a very high mountain and *showed Him all the kingdoms of the world and their glory;  Mat 4:9  and he said to Him, "All these things I will give You, if You fall down and worship me."  </vt:lpstr>
      <vt:lpstr>Act 26:18  to open their eyes so that they may turn from darkness to light and from the dominion of Satan to God, that they may receive forgiveness of sins and an inheritance among those who have been sanctified by faith in Me.'</vt:lpstr>
      <vt:lpstr>For now he still reigns over the earth and has access to heaven</vt:lpstr>
      <vt:lpstr>He now is ruler of this world</vt:lpstr>
      <vt:lpstr>Slide 51</vt:lpstr>
      <vt:lpstr>Slide 52</vt:lpstr>
      <vt:lpstr>1Th 2:18  For we wanted to come to you--I, Paul, more than once--and yet Satan hindered us. </vt:lpstr>
      <vt:lpstr>1Pe 5:8  Be of sober spirit, be on the alert. Your adversary, the devil, prowls around like a roaring lion, seeking someone to devour. </vt:lpstr>
      <vt:lpstr>When we are born again, we come out of Satan’s domain   Php 3:20  For our citizenship is in heaven, from which also we eagerly wait for a Savior, the Lord Jesus Christ;    Satan will give his dominion to the Antichrist…</vt:lpstr>
      <vt:lpstr>Rev 13:2  And the beast which I saw was like a leopard, and his feet were like those of a bear, and his mouth like the mouth of a lion. And the dragon gave him his power and his throne and great authority. </vt:lpstr>
      <vt:lpstr>So for now, we are in enemy territory!  Fighting a spiritual battle! All creation longs for the coming of our Lord to take back this earth!</vt:lpstr>
      <vt:lpstr>Rom 8:19  For the anxious longing of the creation waits eagerly for the revealing of the sons of God.  Rom 8:20  For the creation was subjected to futility, not willingly, but because of Him who subjected it, in hope  Rom 8:21  that the creation itself also will be set free from its slavery to corruption into the freedom of the glory of the children of God.  Rom 8:22  For we know that the whole creation groans and suffers the pains of childbirth together until now.  Rom 8:23  And not only this, but also we ourselves, having the first fruits of the Spirit, even we ourselves groan within ourselves, waiting eagerly for our adoption as sons, the redemption of our body.  </vt:lpstr>
      <vt:lpstr>Dan 7:24  'As for the ten horns, out of this kingdom ten kings will arise; and another will arise after them, and he will be different from the previous ones and will subdue three kings.  Dan 7:25  'He will speak out against the Most High and wear down the saints of the Highest One, and he will intend to make alterations in times and in law; and they will be given into his hand for a time, times, and half a time.  Dan 7:26  'But the court will sit for judgment, and his dominion will be taken away, annihilated and destroyed forever.  Dan 7:27  'Then the sovereignty, the dominion and the greatness of all the kingdoms under the whole heaven will be given to the people of the saints of the Highest One; His kingdom will be an everlasting kingdom, and all the dominions will serve and obey Him.'  </vt:lpstr>
      <vt:lpstr>Jesus get’s dominion back  Dan 7:13  "I kept looking in the night visions, And behold, with the clouds of heaven One like a Son of Man was coming, And He came up to the Ancient of Days And was presented before Him.  Dan 7:14  "And to Him was given dominion, Glory and a kingdom, That all the peoples, nations and men of every language Might serve Him. His dominion is an everlasting dominion Which will not pass away; And His kingdom is one Which will not be destroyed.  </vt:lpstr>
      <vt:lpstr>Satan looses his dominion over the earth and is cast out of heaven!  </vt:lpstr>
      <vt:lpstr>Slide 62</vt:lpstr>
      <vt:lpstr>All death and suffering come from him…</vt:lpstr>
      <vt:lpstr>He is a liar</vt:lpstr>
      <vt:lpstr>He wants to destroy mankind</vt:lpstr>
      <vt:lpstr>Many angels followed him in his rebellion against God…</vt:lpstr>
      <vt:lpstr>The Activity of Demons</vt:lpstr>
      <vt:lpstr>So the battle is mainly in the mind…</vt:lpstr>
      <vt:lpstr>Slide 69</vt:lpstr>
      <vt:lpstr>We are no longer under Satan’s domain!</vt:lpstr>
      <vt:lpstr>So now, we are ambassadors of God’s kingdom to this lost world still in Satan’s domain…</vt:lpstr>
      <vt:lpstr>Slide 72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Brett Peterson</dc:creator>
  <cp:lastModifiedBy>Pastor Brett</cp:lastModifiedBy>
  <cp:revision>311</cp:revision>
  <dcterms:created xsi:type="dcterms:W3CDTF">2012-03-04T04:44:25Z</dcterms:created>
  <dcterms:modified xsi:type="dcterms:W3CDTF">2012-05-07T03:39:40Z</dcterms:modified>
</cp:coreProperties>
</file>